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tiff" ContentType="image/tiff"/>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media/image41.jpg" ContentType="image/png"/>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93" r:id="rId4"/>
  </p:sldMasterIdLst>
  <p:notesMasterIdLst>
    <p:notesMasterId r:id="rId35"/>
  </p:notesMasterIdLst>
  <p:handoutMasterIdLst>
    <p:handoutMasterId r:id="rId36"/>
  </p:handoutMasterIdLst>
  <p:sldIdLst>
    <p:sldId id="259" r:id="rId5"/>
    <p:sldId id="260" r:id="rId6"/>
    <p:sldId id="267" r:id="rId7"/>
    <p:sldId id="266" r:id="rId8"/>
    <p:sldId id="304" r:id="rId9"/>
    <p:sldId id="305" r:id="rId10"/>
    <p:sldId id="306" r:id="rId11"/>
    <p:sldId id="303" r:id="rId12"/>
    <p:sldId id="307" r:id="rId13"/>
    <p:sldId id="308" r:id="rId14"/>
    <p:sldId id="318" r:id="rId15"/>
    <p:sldId id="319" r:id="rId16"/>
    <p:sldId id="312" r:id="rId17"/>
    <p:sldId id="315" r:id="rId18"/>
    <p:sldId id="368" r:id="rId19"/>
    <p:sldId id="369" r:id="rId20"/>
    <p:sldId id="370" r:id="rId21"/>
    <p:sldId id="371" r:id="rId22"/>
    <p:sldId id="310" r:id="rId23"/>
    <p:sldId id="311" r:id="rId24"/>
    <p:sldId id="325" r:id="rId25"/>
    <p:sldId id="324" r:id="rId26"/>
    <p:sldId id="329" r:id="rId27"/>
    <p:sldId id="326" r:id="rId28"/>
    <p:sldId id="327" r:id="rId29"/>
    <p:sldId id="328" r:id="rId30"/>
    <p:sldId id="332" r:id="rId31"/>
    <p:sldId id="331" r:id="rId32"/>
    <p:sldId id="320" r:id="rId33"/>
    <p:sldId id="330" r:id="rId34"/>
  </p:sldIdLst>
  <p:sldSz cx="9144000" cy="6858000" type="screen4x3"/>
  <p:notesSz cx="6858000" cy="9144000"/>
  <p:embeddedFontLst>
    <p:embeddedFont>
      <p:font typeface="Calibri" panose="020F0502020204030204" pitchFamily="34" charset="0"/>
      <p:regular r:id="rId37"/>
      <p:bold r:id="rId38"/>
      <p:italic r:id="rId39"/>
      <p:boldItalic r:id="rId40"/>
    </p:embeddedFont>
  </p:embeddedFontLst>
  <p:defaultText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François Junot"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20000"/>
    <a:srgbClr val="75B21D"/>
    <a:srgbClr val="28728A"/>
    <a:srgbClr val="6E508D"/>
    <a:srgbClr val="BBCE25"/>
    <a:srgbClr val="75BDB3"/>
    <a:srgbClr val="85AC4A"/>
    <a:srgbClr val="58906A"/>
    <a:srgbClr val="6F6F6F"/>
    <a:srgbClr val="27873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62" autoAdjust="0"/>
    <p:restoredTop sz="94574" autoAdjust="0"/>
  </p:normalViewPr>
  <p:slideViewPr>
    <p:cSldViewPr snapToGrid="0" snapToObjects="1">
      <p:cViewPr>
        <p:scale>
          <a:sx n="99" d="100"/>
          <a:sy n="99" d="100"/>
        </p:scale>
        <p:origin x="736" y="6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napToObjects="1">
      <p:cViewPr varScale="1">
        <p:scale>
          <a:sx n="161" d="100"/>
          <a:sy n="161" d="100"/>
        </p:scale>
        <p:origin x="6792"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3.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43"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2.fntdata"/><Relationship Id="rId20" Type="http://schemas.openxmlformats.org/officeDocument/2006/relationships/slide" Target="slides/slide16.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F21BE65-FE4B-4A43-9E54-DE5C7FA714F5}" type="datetimeFigureOut">
              <a:rPr lang="fr-FR" smtClean="0"/>
              <a:t>19/08/2022</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8F72BC3-BA85-FB4E-8AB2-7BC033B39ED2}" type="slidenum">
              <a:rPr lang="fr-FR" smtClean="0"/>
              <a:t>‹N°›</a:t>
            </a:fld>
            <a:endParaRPr lang="fr-FR"/>
          </a:p>
        </p:txBody>
      </p:sp>
    </p:spTree>
    <p:extLst>
      <p:ext uri="{BB962C8B-B14F-4D97-AF65-F5344CB8AC3E}">
        <p14:creationId xmlns:p14="http://schemas.microsoft.com/office/powerpoint/2010/main" val="415435834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25D406-C55C-4281-8CB8-E27B547B2BA7}" type="datetimeFigureOut">
              <a:rPr lang="fr-FR" smtClean="0"/>
              <a:t>19/08/2022</a:t>
            </a:fld>
            <a:endParaRPr lang="fr-FR"/>
          </a:p>
        </p:txBody>
      </p:sp>
      <p:sp>
        <p:nvSpPr>
          <p:cNvPr id="4" name="Espace réservé de l'image des diapositives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9C21B1-B70D-409C-8847-CADCB7C8EAE2}" type="slidenum">
              <a:rPr lang="fr-FR" smtClean="0"/>
              <a:t>‹N°›</a:t>
            </a:fld>
            <a:endParaRPr lang="fr-FR"/>
          </a:p>
        </p:txBody>
      </p:sp>
    </p:spTree>
    <p:extLst>
      <p:ext uri="{BB962C8B-B14F-4D97-AF65-F5344CB8AC3E}">
        <p14:creationId xmlns:p14="http://schemas.microsoft.com/office/powerpoint/2010/main" val="133574630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B9C21B1-B70D-409C-8847-CADCB7C8EAE2}" type="slidenum">
              <a:rPr lang="fr-FR" smtClean="0"/>
              <a:t>4</a:t>
            </a:fld>
            <a:endParaRPr lang="fr-FR"/>
          </a:p>
        </p:txBody>
      </p:sp>
    </p:spTree>
    <p:extLst>
      <p:ext uri="{BB962C8B-B14F-4D97-AF65-F5344CB8AC3E}">
        <p14:creationId xmlns:p14="http://schemas.microsoft.com/office/powerpoint/2010/main" val="11878248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B9C21B1-B70D-409C-8847-CADCB7C8EAE2}" type="slidenum">
              <a:rPr lang="fr-FR" smtClean="0"/>
              <a:t>13</a:t>
            </a:fld>
            <a:endParaRPr lang="fr-FR"/>
          </a:p>
        </p:txBody>
      </p:sp>
    </p:spTree>
    <p:extLst>
      <p:ext uri="{BB962C8B-B14F-4D97-AF65-F5344CB8AC3E}">
        <p14:creationId xmlns:p14="http://schemas.microsoft.com/office/powerpoint/2010/main" val="11699688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B9C21B1-B70D-409C-8847-CADCB7C8EAE2}" type="slidenum">
              <a:rPr lang="fr-FR" smtClean="0"/>
              <a:t>14</a:t>
            </a:fld>
            <a:endParaRPr lang="fr-FR"/>
          </a:p>
        </p:txBody>
      </p:sp>
    </p:spTree>
    <p:extLst>
      <p:ext uri="{BB962C8B-B14F-4D97-AF65-F5344CB8AC3E}">
        <p14:creationId xmlns:p14="http://schemas.microsoft.com/office/powerpoint/2010/main" val="6768476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B9C21B1-B70D-409C-8847-CADCB7C8EAE2}" type="slidenum">
              <a:rPr lang="fr-FR" smtClean="0"/>
              <a:t>15</a:t>
            </a:fld>
            <a:endParaRPr lang="fr-FR"/>
          </a:p>
        </p:txBody>
      </p:sp>
    </p:spTree>
    <p:extLst>
      <p:ext uri="{BB962C8B-B14F-4D97-AF65-F5344CB8AC3E}">
        <p14:creationId xmlns:p14="http://schemas.microsoft.com/office/powerpoint/2010/main" val="33281368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B9C21B1-B70D-409C-8847-CADCB7C8EAE2}" type="slidenum">
              <a:rPr lang="fr-FR" smtClean="0"/>
              <a:t>16</a:t>
            </a:fld>
            <a:endParaRPr lang="fr-FR"/>
          </a:p>
        </p:txBody>
      </p:sp>
    </p:spTree>
    <p:extLst>
      <p:ext uri="{BB962C8B-B14F-4D97-AF65-F5344CB8AC3E}">
        <p14:creationId xmlns:p14="http://schemas.microsoft.com/office/powerpoint/2010/main" val="25988525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B9C21B1-B70D-409C-8847-CADCB7C8EAE2}" type="slidenum">
              <a:rPr lang="fr-FR" smtClean="0"/>
              <a:t>17</a:t>
            </a:fld>
            <a:endParaRPr lang="fr-FR"/>
          </a:p>
        </p:txBody>
      </p:sp>
    </p:spTree>
    <p:extLst>
      <p:ext uri="{BB962C8B-B14F-4D97-AF65-F5344CB8AC3E}">
        <p14:creationId xmlns:p14="http://schemas.microsoft.com/office/powerpoint/2010/main" val="35376063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B9C21B1-B70D-409C-8847-CADCB7C8EAE2}" type="slidenum">
              <a:rPr lang="fr-FR" smtClean="0"/>
              <a:t>18</a:t>
            </a:fld>
            <a:endParaRPr lang="fr-FR"/>
          </a:p>
        </p:txBody>
      </p:sp>
    </p:spTree>
    <p:extLst>
      <p:ext uri="{BB962C8B-B14F-4D97-AF65-F5344CB8AC3E}">
        <p14:creationId xmlns:p14="http://schemas.microsoft.com/office/powerpoint/2010/main" val="2625899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B9C21B1-B70D-409C-8847-CADCB7C8EAE2}" type="slidenum">
              <a:rPr lang="fr-FR" smtClean="0"/>
              <a:t>19</a:t>
            </a:fld>
            <a:endParaRPr lang="fr-FR"/>
          </a:p>
        </p:txBody>
      </p:sp>
    </p:spTree>
    <p:extLst>
      <p:ext uri="{BB962C8B-B14F-4D97-AF65-F5344CB8AC3E}">
        <p14:creationId xmlns:p14="http://schemas.microsoft.com/office/powerpoint/2010/main" val="24445416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B9C21B1-B70D-409C-8847-CADCB7C8EAE2}" type="slidenum">
              <a:rPr lang="fr-FR" smtClean="0"/>
              <a:t>20</a:t>
            </a:fld>
            <a:endParaRPr lang="fr-FR"/>
          </a:p>
        </p:txBody>
      </p:sp>
    </p:spTree>
    <p:extLst>
      <p:ext uri="{BB962C8B-B14F-4D97-AF65-F5344CB8AC3E}">
        <p14:creationId xmlns:p14="http://schemas.microsoft.com/office/powerpoint/2010/main" val="8550363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B9C21B1-B70D-409C-8847-CADCB7C8EAE2}" type="slidenum">
              <a:rPr lang="fr-FR" smtClean="0"/>
              <a:t>21</a:t>
            </a:fld>
            <a:endParaRPr lang="fr-FR"/>
          </a:p>
        </p:txBody>
      </p:sp>
    </p:spTree>
    <p:extLst>
      <p:ext uri="{BB962C8B-B14F-4D97-AF65-F5344CB8AC3E}">
        <p14:creationId xmlns:p14="http://schemas.microsoft.com/office/powerpoint/2010/main" val="28335381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B9C21B1-B70D-409C-8847-CADCB7C8EAE2}" type="slidenum">
              <a:rPr lang="fr-FR" smtClean="0"/>
              <a:t>22</a:t>
            </a:fld>
            <a:endParaRPr lang="fr-FR"/>
          </a:p>
        </p:txBody>
      </p:sp>
    </p:spTree>
    <p:extLst>
      <p:ext uri="{BB962C8B-B14F-4D97-AF65-F5344CB8AC3E}">
        <p14:creationId xmlns:p14="http://schemas.microsoft.com/office/powerpoint/2010/main" val="2170276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B9C21B1-B70D-409C-8847-CADCB7C8EAE2}" type="slidenum">
              <a:rPr lang="fr-FR" smtClean="0"/>
              <a:t>5</a:t>
            </a:fld>
            <a:endParaRPr lang="fr-FR"/>
          </a:p>
        </p:txBody>
      </p:sp>
    </p:spTree>
    <p:extLst>
      <p:ext uri="{BB962C8B-B14F-4D97-AF65-F5344CB8AC3E}">
        <p14:creationId xmlns:p14="http://schemas.microsoft.com/office/powerpoint/2010/main" val="5188148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B9C21B1-B70D-409C-8847-CADCB7C8EAE2}" type="slidenum">
              <a:rPr lang="fr-FR" smtClean="0"/>
              <a:t>23</a:t>
            </a:fld>
            <a:endParaRPr lang="fr-FR"/>
          </a:p>
        </p:txBody>
      </p:sp>
    </p:spTree>
    <p:extLst>
      <p:ext uri="{BB962C8B-B14F-4D97-AF65-F5344CB8AC3E}">
        <p14:creationId xmlns:p14="http://schemas.microsoft.com/office/powerpoint/2010/main" val="37673756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B9C21B1-B70D-409C-8847-CADCB7C8EAE2}" type="slidenum">
              <a:rPr lang="fr-FR" smtClean="0"/>
              <a:t>24</a:t>
            </a:fld>
            <a:endParaRPr lang="fr-FR"/>
          </a:p>
        </p:txBody>
      </p:sp>
    </p:spTree>
    <p:extLst>
      <p:ext uri="{BB962C8B-B14F-4D97-AF65-F5344CB8AC3E}">
        <p14:creationId xmlns:p14="http://schemas.microsoft.com/office/powerpoint/2010/main" val="23044711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B9C21B1-B70D-409C-8847-CADCB7C8EAE2}" type="slidenum">
              <a:rPr lang="fr-FR" smtClean="0"/>
              <a:t>25</a:t>
            </a:fld>
            <a:endParaRPr lang="fr-FR"/>
          </a:p>
        </p:txBody>
      </p:sp>
    </p:spTree>
    <p:extLst>
      <p:ext uri="{BB962C8B-B14F-4D97-AF65-F5344CB8AC3E}">
        <p14:creationId xmlns:p14="http://schemas.microsoft.com/office/powerpoint/2010/main" val="23670632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B9C21B1-B70D-409C-8847-CADCB7C8EAE2}" type="slidenum">
              <a:rPr lang="fr-FR" smtClean="0"/>
              <a:t>26</a:t>
            </a:fld>
            <a:endParaRPr lang="fr-FR"/>
          </a:p>
        </p:txBody>
      </p:sp>
    </p:spTree>
    <p:extLst>
      <p:ext uri="{BB962C8B-B14F-4D97-AF65-F5344CB8AC3E}">
        <p14:creationId xmlns:p14="http://schemas.microsoft.com/office/powerpoint/2010/main" val="30122962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B9C21B1-B70D-409C-8847-CADCB7C8EAE2}" type="slidenum">
              <a:rPr lang="fr-FR" smtClean="0"/>
              <a:t>27</a:t>
            </a:fld>
            <a:endParaRPr lang="fr-FR"/>
          </a:p>
        </p:txBody>
      </p:sp>
    </p:spTree>
    <p:extLst>
      <p:ext uri="{BB962C8B-B14F-4D97-AF65-F5344CB8AC3E}">
        <p14:creationId xmlns:p14="http://schemas.microsoft.com/office/powerpoint/2010/main" val="5385910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B9C21B1-B70D-409C-8847-CADCB7C8EAE2}" type="slidenum">
              <a:rPr lang="fr-FR" smtClean="0"/>
              <a:t>28</a:t>
            </a:fld>
            <a:endParaRPr lang="fr-FR"/>
          </a:p>
        </p:txBody>
      </p:sp>
    </p:spTree>
    <p:extLst>
      <p:ext uri="{BB962C8B-B14F-4D97-AF65-F5344CB8AC3E}">
        <p14:creationId xmlns:p14="http://schemas.microsoft.com/office/powerpoint/2010/main" val="16595384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B9C21B1-B70D-409C-8847-CADCB7C8EAE2}" type="slidenum">
              <a:rPr lang="fr-FR" smtClean="0"/>
              <a:t>29</a:t>
            </a:fld>
            <a:endParaRPr lang="fr-FR"/>
          </a:p>
        </p:txBody>
      </p:sp>
    </p:spTree>
    <p:extLst>
      <p:ext uri="{BB962C8B-B14F-4D97-AF65-F5344CB8AC3E}">
        <p14:creationId xmlns:p14="http://schemas.microsoft.com/office/powerpoint/2010/main" val="15758382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B9C21B1-B70D-409C-8847-CADCB7C8EAE2}" type="slidenum">
              <a:rPr lang="fr-FR" smtClean="0"/>
              <a:t>30</a:t>
            </a:fld>
            <a:endParaRPr lang="fr-FR"/>
          </a:p>
        </p:txBody>
      </p:sp>
    </p:spTree>
    <p:extLst>
      <p:ext uri="{BB962C8B-B14F-4D97-AF65-F5344CB8AC3E}">
        <p14:creationId xmlns:p14="http://schemas.microsoft.com/office/powerpoint/2010/main" val="2366344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B9C21B1-B70D-409C-8847-CADCB7C8EAE2}" type="slidenum">
              <a:rPr lang="fr-FR" smtClean="0"/>
              <a:t>6</a:t>
            </a:fld>
            <a:endParaRPr lang="fr-FR"/>
          </a:p>
        </p:txBody>
      </p:sp>
    </p:spTree>
    <p:extLst>
      <p:ext uri="{BB962C8B-B14F-4D97-AF65-F5344CB8AC3E}">
        <p14:creationId xmlns:p14="http://schemas.microsoft.com/office/powerpoint/2010/main" val="3126374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B9C21B1-B70D-409C-8847-CADCB7C8EAE2}" type="slidenum">
              <a:rPr lang="fr-FR" smtClean="0"/>
              <a:t>7</a:t>
            </a:fld>
            <a:endParaRPr lang="fr-FR"/>
          </a:p>
        </p:txBody>
      </p:sp>
    </p:spTree>
    <p:extLst>
      <p:ext uri="{BB962C8B-B14F-4D97-AF65-F5344CB8AC3E}">
        <p14:creationId xmlns:p14="http://schemas.microsoft.com/office/powerpoint/2010/main" val="234075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B9C21B1-B70D-409C-8847-CADCB7C8EAE2}" type="slidenum">
              <a:rPr lang="fr-FR" smtClean="0"/>
              <a:t>8</a:t>
            </a:fld>
            <a:endParaRPr lang="fr-FR"/>
          </a:p>
        </p:txBody>
      </p:sp>
    </p:spTree>
    <p:extLst>
      <p:ext uri="{BB962C8B-B14F-4D97-AF65-F5344CB8AC3E}">
        <p14:creationId xmlns:p14="http://schemas.microsoft.com/office/powerpoint/2010/main" val="1382873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B9C21B1-B70D-409C-8847-CADCB7C8EAE2}" type="slidenum">
              <a:rPr lang="fr-FR" smtClean="0"/>
              <a:t>9</a:t>
            </a:fld>
            <a:endParaRPr lang="fr-FR"/>
          </a:p>
        </p:txBody>
      </p:sp>
    </p:spTree>
    <p:extLst>
      <p:ext uri="{BB962C8B-B14F-4D97-AF65-F5344CB8AC3E}">
        <p14:creationId xmlns:p14="http://schemas.microsoft.com/office/powerpoint/2010/main" val="27502250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B9C21B1-B70D-409C-8847-CADCB7C8EAE2}" type="slidenum">
              <a:rPr lang="fr-FR" smtClean="0"/>
              <a:t>10</a:t>
            </a:fld>
            <a:endParaRPr lang="fr-FR"/>
          </a:p>
        </p:txBody>
      </p:sp>
    </p:spTree>
    <p:extLst>
      <p:ext uri="{BB962C8B-B14F-4D97-AF65-F5344CB8AC3E}">
        <p14:creationId xmlns:p14="http://schemas.microsoft.com/office/powerpoint/2010/main" val="454300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B9C21B1-B70D-409C-8847-CADCB7C8EAE2}" type="slidenum">
              <a:rPr lang="fr-FR" smtClean="0"/>
              <a:t>11</a:t>
            </a:fld>
            <a:endParaRPr lang="fr-FR"/>
          </a:p>
        </p:txBody>
      </p:sp>
    </p:spTree>
    <p:extLst>
      <p:ext uri="{BB962C8B-B14F-4D97-AF65-F5344CB8AC3E}">
        <p14:creationId xmlns:p14="http://schemas.microsoft.com/office/powerpoint/2010/main" val="6791643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B9C21B1-B70D-409C-8847-CADCB7C8EAE2}" type="slidenum">
              <a:rPr lang="fr-FR" smtClean="0"/>
              <a:t>12</a:t>
            </a:fld>
            <a:endParaRPr lang="fr-FR"/>
          </a:p>
        </p:txBody>
      </p:sp>
    </p:spTree>
    <p:extLst>
      <p:ext uri="{BB962C8B-B14F-4D97-AF65-F5344CB8AC3E}">
        <p14:creationId xmlns:p14="http://schemas.microsoft.com/office/powerpoint/2010/main" val="19135391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B_TItre-phot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B671C09-6916-7546-A6F2-077482FF4577}"/>
              </a:ext>
            </a:extLst>
          </p:cNvPr>
          <p:cNvSpPr/>
          <p:nvPr userDrawn="1"/>
        </p:nvSpPr>
        <p:spPr>
          <a:xfrm>
            <a:off x="279070" y="0"/>
            <a:ext cx="2470068"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15BBA0B2-3610-804D-AD28-49A60522DA19}"/>
              </a:ext>
            </a:extLst>
          </p:cNvPr>
          <p:cNvPicPr>
            <a:picLocks noChangeAspect="1"/>
          </p:cNvPicPr>
          <p:nvPr userDrawn="1"/>
        </p:nvPicPr>
        <p:blipFill rotWithShape="1">
          <a:blip r:embed="rId2"/>
          <a:srcRect r="82112"/>
          <a:stretch/>
        </p:blipFill>
        <p:spPr>
          <a:xfrm>
            <a:off x="-6350" y="0"/>
            <a:ext cx="1635643" cy="6858000"/>
          </a:xfrm>
          <a:prstGeom prst="rect">
            <a:avLst/>
          </a:prstGeom>
        </p:spPr>
      </p:pic>
      <p:sp>
        <p:nvSpPr>
          <p:cNvPr id="6" name="Espace réservé du contenu 5"/>
          <p:cNvSpPr>
            <a:spLocks noGrp="1"/>
          </p:cNvSpPr>
          <p:nvPr>
            <p:ph sz="quarter" idx="10" hasCustomPrompt="1"/>
          </p:nvPr>
        </p:nvSpPr>
        <p:spPr>
          <a:xfrm>
            <a:off x="2063750" y="4754012"/>
            <a:ext cx="5757863" cy="522287"/>
          </a:xfrm>
        </p:spPr>
        <p:txBody>
          <a:bodyPr/>
          <a:lstStyle>
            <a:lvl1pPr>
              <a:defRPr sz="2000"/>
            </a:lvl1pPr>
          </a:lstStyle>
          <a:p>
            <a:pPr algn="ctr"/>
            <a:r>
              <a:rPr lang="fr-FR" sz="1400" dirty="0">
                <a:solidFill>
                  <a:srgbClr val="D9D9D9"/>
                </a:solidFill>
              </a:rPr>
              <a:t>Intervenant</a:t>
            </a:r>
          </a:p>
          <a:p>
            <a:pPr algn="ctr"/>
            <a:r>
              <a:rPr lang="fr-FR" sz="1400" dirty="0">
                <a:solidFill>
                  <a:srgbClr val="D9D9D9"/>
                </a:solidFill>
              </a:rPr>
              <a:t>Fonction</a:t>
            </a:r>
          </a:p>
        </p:txBody>
      </p:sp>
      <p:pic>
        <p:nvPicPr>
          <p:cNvPr id="7" name="Image 6">
            <a:extLst>
              <a:ext uri="{FF2B5EF4-FFF2-40B4-BE49-F238E27FC236}">
                <a16:creationId xmlns:a16="http://schemas.microsoft.com/office/drawing/2014/main" id="{22C5F26F-18D6-FC4B-B153-238289C805E9}"/>
              </a:ext>
            </a:extLst>
          </p:cNvPr>
          <p:cNvPicPr>
            <a:picLocks noChangeAspect="1"/>
          </p:cNvPicPr>
          <p:nvPr userDrawn="1"/>
        </p:nvPicPr>
        <p:blipFill>
          <a:blip r:embed="rId3"/>
          <a:stretch>
            <a:fillRect/>
          </a:stretch>
        </p:blipFill>
        <p:spPr>
          <a:xfrm>
            <a:off x="473253" y="502152"/>
            <a:ext cx="3280436" cy="1312175"/>
          </a:xfrm>
          <a:prstGeom prst="rect">
            <a:avLst/>
          </a:prstGeom>
        </p:spPr>
      </p:pic>
      <p:sp>
        <p:nvSpPr>
          <p:cNvPr id="13" name="Titre 3"/>
          <p:cNvSpPr>
            <a:spLocks noGrp="1"/>
          </p:cNvSpPr>
          <p:nvPr>
            <p:ph type="title" hasCustomPrompt="1"/>
          </p:nvPr>
        </p:nvSpPr>
        <p:spPr>
          <a:xfrm>
            <a:off x="1502816" y="2175267"/>
            <a:ext cx="7352777" cy="1971040"/>
          </a:xfrm>
        </p:spPr>
        <p:txBody>
          <a:bodyPr/>
          <a:lstStyle>
            <a:lvl1pPr marL="0" marR="0" indent="0" algn="ctr" defTabSz="457200" rtl="0" eaLnBrk="1" fontAlgn="auto" latinLnBrk="0" hangingPunct="1">
              <a:lnSpc>
                <a:spcPct val="100000"/>
              </a:lnSpc>
              <a:spcBef>
                <a:spcPct val="0"/>
              </a:spcBef>
              <a:spcAft>
                <a:spcPts val="0"/>
              </a:spcAft>
              <a:buClrTx/>
              <a:buSzTx/>
              <a:buFontTx/>
              <a:buNone/>
              <a:tabLst/>
              <a:defRPr sz="2000" baseline="0">
                <a:latin typeface="Calibri" panose="020F0502020204030204" pitchFamily="34" charset="0"/>
                <a:cs typeface="Calibri" panose="020F0502020204030204" pitchFamily="34" charset="0"/>
              </a:defRPr>
            </a:lvl1pPr>
          </a:lstStyle>
          <a:p>
            <a:r>
              <a:rPr lang="fr-FR" sz="2800" dirty="0">
                <a:solidFill>
                  <a:schemeClr val="bg1">
                    <a:lumMod val="85000"/>
                  </a:schemeClr>
                </a:solidFill>
                <a:latin typeface="Glober SemiBold"/>
                <a:cs typeface="Glober SemiBold"/>
              </a:rPr>
              <a:t>Titre du séminaire</a:t>
            </a:r>
            <a:br>
              <a:rPr lang="fr-FR" sz="2800" dirty="0">
                <a:solidFill>
                  <a:schemeClr val="bg1">
                    <a:lumMod val="85000"/>
                  </a:schemeClr>
                </a:solidFill>
                <a:latin typeface="Glober SemiBold"/>
                <a:cs typeface="Glober SemiBold"/>
              </a:rPr>
            </a:br>
            <a:r>
              <a:rPr lang="fr-FR" sz="2800" dirty="0">
                <a:solidFill>
                  <a:schemeClr val="bg1">
                    <a:lumMod val="85000"/>
                  </a:schemeClr>
                </a:solidFill>
                <a:latin typeface="Glober SemiBold"/>
                <a:cs typeface="Glober SemiBold"/>
              </a:rPr>
              <a:t>Titre de la conférence</a:t>
            </a:r>
            <a:br>
              <a:rPr lang="fr-FR" sz="2800" dirty="0">
                <a:solidFill>
                  <a:schemeClr val="bg1">
                    <a:lumMod val="85000"/>
                  </a:schemeClr>
                </a:solidFill>
                <a:latin typeface="Glober SemiBold"/>
                <a:cs typeface="Glober SemiBold"/>
              </a:rPr>
            </a:br>
            <a:br>
              <a:rPr lang="fr-FR" sz="2800" dirty="0">
                <a:solidFill>
                  <a:schemeClr val="bg1">
                    <a:lumMod val="85000"/>
                  </a:schemeClr>
                </a:solidFill>
                <a:latin typeface="Glober SemiBold"/>
                <a:cs typeface="Glober SemiBold"/>
              </a:rPr>
            </a:br>
            <a:r>
              <a:rPr lang="fr-FR" dirty="0">
                <a:solidFill>
                  <a:srgbClr val="D9D9D9"/>
                </a:solidFill>
              </a:rPr>
              <a:t>Sous-titre</a:t>
            </a:r>
            <a:r>
              <a:rPr lang="fr-FR" baseline="0" dirty="0">
                <a:solidFill>
                  <a:srgbClr val="D9D9D9"/>
                </a:solidFill>
              </a:rPr>
              <a:t> de la présentation</a:t>
            </a:r>
            <a:endParaRPr lang="fr-FR" sz="2400" dirty="0">
              <a:solidFill>
                <a:schemeClr val="bg1">
                  <a:lumMod val="85000"/>
                </a:schemeClr>
              </a:solidFill>
              <a:latin typeface="Glober SemiBold "/>
              <a:cs typeface="Glober SemiBold "/>
            </a:endParaRPr>
          </a:p>
        </p:txBody>
      </p:sp>
      <p:pic>
        <p:nvPicPr>
          <p:cNvPr id="8" name="Image 7">
            <a:extLst>
              <a:ext uri="{FF2B5EF4-FFF2-40B4-BE49-F238E27FC236}">
                <a16:creationId xmlns:a16="http://schemas.microsoft.com/office/drawing/2014/main" id="{409D38E4-CD29-8F4E-B904-C3AF70B69282}"/>
              </a:ext>
            </a:extLst>
          </p:cNvPr>
          <p:cNvPicPr>
            <a:picLocks noChangeAspect="1"/>
          </p:cNvPicPr>
          <p:nvPr userDrawn="1"/>
        </p:nvPicPr>
        <p:blipFill rotWithShape="1">
          <a:blip r:embed="rId4"/>
          <a:srcRect t="19820" b="10811"/>
          <a:stretch/>
        </p:blipFill>
        <p:spPr>
          <a:xfrm>
            <a:off x="1349375" y="6223065"/>
            <a:ext cx="7637167" cy="558800"/>
          </a:xfrm>
          <a:prstGeom prst="rect">
            <a:avLst/>
          </a:prstGeom>
        </p:spPr>
      </p:pic>
    </p:spTree>
    <p:extLst>
      <p:ext uri="{BB962C8B-B14F-4D97-AF65-F5344CB8AC3E}">
        <p14:creationId xmlns:p14="http://schemas.microsoft.com/office/powerpoint/2010/main" val="970877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RB_Titre-nophoto">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CC47A73-FD45-0E46-8222-87547504FF27}"/>
              </a:ext>
            </a:extLst>
          </p:cNvPr>
          <p:cNvSpPr/>
          <p:nvPr userDrawn="1"/>
        </p:nvSpPr>
        <p:spPr>
          <a:xfrm>
            <a:off x="279070" y="0"/>
            <a:ext cx="2470068"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5" name="Image 4">
            <a:extLst>
              <a:ext uri="{FF2B5EF4-FFF2-40B4-BE49-F238E27FC236}">
                <a16:creationId xmlns:a16="http://schemas.microsoft.com/office/drawing/2014/main" id="{B2B38E0C-90B3-DB4E-BD28-7DF1713D47F6}"/>
              </a:ext>
            </a:extLst>
          </p:cNvPr>
          <p:cNvPicPr>
            <a:picLocks noChangeAspect="1"/>
          </p:cNvPicPr>
          <p:nvPr userDrawn="1"/>
        </p:nvPicPr>
        <p:blipFill rotWithShape="1">
          <a:blip r:embed="rId2"/>
          <a:srcRect r="82112"/>
          <a:stretch/>
        </p:blipFill>
        <p:spPr>
          <a:xfrm>
            <a:off x="-6350" y="0"/>
            <a:ext cx="1635643" cy="6858000"/>
          </a:xfrm>
          <a:prstGeom prst="rect">
            <a:avLst/>
          </a:prstGeom>
        </p:spPr>
      </p:pic>
      <p:pic>
        <p:nvPicPr>
          <p:cNvPr id="6" name="Image 5">
            <a:extLst>
              <a:ext uri="{FF2B5EF4-FFF2-40B4-BE49-F238E27FC236}">
                <a16:creationId xmlns:a16="http://schemas.microsoft.com/office/drawing/2014/main" id="{89CBBB12-7C77-7647-A3B5-2E3346AF8F86}"/>
              </a:ext>
            </a:extLst>
          </p:cNvPr>
          <p:cNvPicPr>
            <a:picLocks noChangeAspect="1"/>
          </p:cNvPicPr>
          <p:nvPr userDrawn="1"/>
        </p:nvPicPr>
        <p:blipFill>
          <a:blip r:embed="rId3"/>
          <a:stretch>
            <a:fillRect/>
          </a:stretch>
        </p:blipFill>
        <p:spPr>
          <a:xfrm>
            <a:off x="473253" y="502152"/>
            <a:ext cx="3280436" cy="1312175"/>
          </a:xfrm>
          <a:prstGeom prst="rect">
            <a:avLst/>
          </a:prstGeom>
        </p:spPr>
      </p:pic>
      <p:sp>
        <p:nvSpPr>
          <p:cNvPr id="14" name="Espace réservé du texte 3"/>
          <p:cNvSpPr>
            <a:spLocks noGrp="1"/>
          </p:cNvSpPr>
          <p:nvPr>
            <p:ph type="body" sz="quarter" idx="10" hasCustomPrompt="1"/>
          </p:nvPr>
        </p:nvSpPr>
        <p:spPr>
          <a:xfrm>
            <a:off x="1349375" y="1806704"/>
            <a:ext cx="7116763" cy="4899025"/>
          </a:xfrm>
        </p:spPr>
        <p:txBody>
          <a:bodyPr/>
          <a:lstStyle>
            <a:lvl1pPr marL="0" indent="0" algn="ctr">
              <a:buNone/>
              <a:defRPr sz="2000">
                <a:latin typeface="Calibri" panose="020F0502020204030204" pitchFamily="34" charset="0"/>
                <a:cs typeface="Calibri" panose="020F0502020204030204" pitchFamily="34" charset="0"/>
              </a:defRPr>
            </a:lvl1pPr>
            <a:lvl5pPr marL="1828800" indent="0">
              <a:buNone/>
              <a:defRPr/>
            </a:lvl5pPr>
          </a:lstStyle>
          <a:p>
            <a:pPr lvl="0"/>
            <a:r>
              <a:rPr lang="fr-FR" sz="2800" dirty="0">
                <a:solidFill>
                  <a:schemeClr val="accent5">
                    <a:lumMod val="75000"/>
                  </a:schemeClr>
                </a:solidFill>
                <a:latin typeface="Glober SemiBold"/>
                <a:cs typeface="Glober SemiBold"/>
              </a:rPr>
              <a:t>Nom</a:t>
            </a:r>
            <a:r>
              <a:rPr lang="fr-FR" sz="2800" baseline="0" dirty="0">
                <a:solidFill>
                  <a:schemeClr val="accent5">
                    <a:lumMod val="75000"/>
                  </a:schemeClr>
                </a:solidFill>
                <a:latin typeface="Glober SemiBold"/>
                <a:cs typeface="Glober SemiBold"/>
              </a:rPr>
              <a:t> du séminaire</a:t>
            </a:r>
          </a:p>
          <a:p>
            <a:pPr algn="ctr"/>
            <a:r>
              <a:rPr lang="fr-FR" sz="2400" dirty="0">
                <a:solidFill>
                  <a:schemeClr val="tx1">
                    <a:lumMod val="75000"/>
                    <a:lumOff val="25000"/>
                  </a:schemeClr>
                </a:solidFill>
                <a:latin typeface="Glober SemiBold "/>
                <a:cs typeface="Glober SemiBold "/>
              </a:rPr>
              <a:t>Titre </a:t>
            </a:r>
            <a:r>
              <a:rPr lang="fr-FR" sz="2400" dirty="0">
                <a:solidFill>
                  <a:srgbClr val="6F6F6F"/>
                </a:solidFill>
                <a:latin typeface="Glober SemiBold "/>
                <a:cs typeface="Glober SemiBold "/>
              </a:rPr>
              <a:t>de</a:t>
            </a:r>
            <a:r>
              <a:rPr lang="fr-FR" sz="2400" dirty="0">
                <a:solidFill>
                  <a:schemeClr val="tx1">
                    <a:lumMod val="75000"/>
                    <a:lumOff val="25000"/>
                  </a:schemeClr>
                </a:solidFill>
                <a:latin typeface="Glober SemiBold "/>
                <a:cs typeface="Glober SemiBold "/>
              </a:rPr>
              <a:t> la présentation</a:t>
            </a:r>
          </a:p>
          <a:p>
            <a:pPr algn="ctr"/>
            <a:endParaRPr lang="fr-FR" dirty="0">
              <a:solidFill>
                <a:schemeClr val="accent5">
                  <a:lumMod val="75000"/>
                </a:schemeClr>
              </a:solidFill>
            </a:endParaRPr>
          </a:p>
          <a:p>
            <a:pPr algn="ctr"/>
            <a:endParaRPr lang="fr-FR" dirty="0">
              <a:solidFill>
                <a:schemeClr val="accent5">
                  <a:lumMod val="75000"/>
                </a:schemeClr>
              </a:solidFill>
            </a:endParaRPr>
          </a:p>
          <a:p>
            <a:pPr algn="ctr"/>
            <a:r>
              <a:rPr lang="fr-FR" dirty="0">
                <a:solidFill>
                  <a:schemeClr val="accent5">
                    <a:lumMod val="75000"/>
                  </a:schemeClr>
                </a:solidFill>
              </a:rPr>
              <a:t>Sous-titre</a:t>
            </a:r>
            <a:r>
              <a:rPr lang="fr-FR" baseline="0" dirty="0">
                <a:solidFill>
                  <a:schemeClr val="accent5">
                    <a:lumMod val="75000"/>
                  </a:schemeClr>
                </a:solidFill>
              </a:rPr>
              <a:t> de la présentation</a:t>
            </a:r>
            <a:endParaRPr lang="fr-FR" dirty="0">
              <a:solidFill>
                <a:schemeClr val="accent5">
                  <a:lumMod val="75000"/>
                </a:schemeClr>
              </a:solidFill>
            </a:endParaRPr>
          </a:p>
          <a:p>
            <a:pPr algn="ctr"/>
            <a:endParaRPr lang="fr-FR" sz="1400" dirty="0">
              <a:solidFill>
                <a:schemeClr val="tx1">
                  <a:lumMod val="75000"/>
                  <a:lumOff val="25000"/>
                </a:schemeClr>
              </a:solidFill>
            </a:endParaRPr>
          </a:p>
          <a:p>
            <a:pPr algn="ctr"/>
            <a:endParaRPr lang="fr-FR" sz="1400" dirty="0">
              <a:solidFill>
                <a:schemeClr val="tx1">
                  <a:lumMod val="75000"/>
                  <a:lumOff val="25000"/>
                </a:schemeClr>
              </a:solidFill>
            </a:endParaRPr>
          </a:p>
          <a:p>
            <a:pPr algn="ctr"/>
            <a:endParaRPr lang="fr-FR" sz="1400" dirty="0">
              <a:solidFill>
                <a:schemeClr val="tx1">
                  <a:lumMod val="75000"/>
                  <a:lumOff val="25000"/>
                </a:schemeClr>
              </a:solidFill>
            </a:endParaRPr>
          </a:p>
          <a:p>
            <a:pPr algn="ctr"/>
            <a:endParaRPr lang="fr-FR" sz="1400" dirty="0">
              <a:solidFill>
                <a:schemeClr val="tx1">
                  <a:lumMod val="75000"/>
                  <a:lumOff val="25000"/>
                </a:schemeClr>
              </a:solidFill>
            </a:endParaRPr>
          </a:p>
          <a:p>
            <a:pPr algn="ctr"/>
            <a:r>
              <a:rPr lang="fr-FR" sz="1400" dirty="0">
                <a:solidFill>
                  <a:schemeClr val="tx1">
                    <a:lumMod val="75000"/>
                    <a:lumOff val="25000"/>
                  </a:schemeClr>
                </a:solidFill>
              </a:rPr>
              <a:t>Intervenant</a:t>
            </a:r>
          </a:p>
          <a:p>
            <a:pPr algn="ctr"/>
            <a:r>
              <a:rPr lang="fr-FR" sz="1400" dirty="0">
                <a:solidFill>
                  <a:schemeClr val="tx1">
                    <a:lumMod val="75000"/>
                    <a:lumOff val="25000"/>
                  </a:schemeClr>
                </a:solidFill>
              </a:rPr>
              <a:t>Fonction</a:t>
            </a:r>
          </a:p>
        </p:txBody>
      </p:sp>
      <p:pic>
        <p:nvPicPr>
          <p:cNvPr id="8" name="Image 7">
            <a:extLst>
              <a:ext uri="{FF2B5EF4-FFF2-40B4-BE49-F238E27FC236}">
                <a16:creationId xmlns:a16="http://schemas.microsoft.com/office/drawing/2014/main" id="{8DEDABDE-0404-1347-92A3-19F8D8796E58}"/>
              </a:ext>
            </a:extLst>
          </p:cNvPr>
          <p:cNvPicPr>
            <a:picLocks noChangeAspect="1"/>
          </p:cNvPicPr>
          <p:nvPr userDrawn="1"/>
        </p:nvPicPr>
        <p:blipFill>
          <a:blip r:embed="rId4"/>
          <a:stretch>
            <a:fillRect/>
          </a:stretch>
        </p:blipFill>
        <p:spPr>
          <a:xfrm>
            <a:off x="1349375" y="6047277"/>
            <a:ext cx="7686276" cy="810723"/>
          </a:xfrm>
          <a:prstGeom prst="rect">
            <a:avLst/>
          </a:prstGeom>
        </p:spPr>
      </p:pic>
    </p:spTree>
    <p:extLst>
      <p:ext uri="{BB962C8B-B14F-4D97-AF65-F5344CB8AC3E}">
        <p14:creationId xmlns:p14="http://schemas.microsoft.com/office/powerpoint/2010/main" val="13260053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RB_Contenu">
    <p:spTree>
      <p:nvGrpSpPr>
        <p:cNvPr id="1" name=""/>
        <p:cNvGrpSpPr/>
        <p:nvPr/>
      </p:nvGrpSpPr>
      <p:grpSpPr>
        <a:xfrm>
          <a:off x="0" y="0"/>
          <a:ext cx="0" cy="0"/>
          <a:chOff x="0" y="0"/>
          <a:chExt cx="0" cy="0"/>
        </a:xfrm>
      </p:grpSpPr>
      <p:sp>
        <p:nvSpPr>
          <p:cNvPr id="11" name="Rectangle à coins arrondis 10"/>
          <p:cNvSpPr>
            <a:spLocks noChangeAspect="1"/>
          </p:cNvSpPr>
          <p:nvPr userDrawn="1"/>
        </p:nvSpPr>
        <p:spPr>
          <a:xfrm>
            <a:off x="2410691" y="995680"/>
            <a:ext cx="6305202" cy="79685"/>
          </a:xfrm>
          <a:prstGeom prst="roundRect">
            <a:avLst>
              <a:gd name="adj" fmla="val 50000"/>
            </a:avLst>
          </a:prstGeom>
          <a:gradFill>
            <a:gsLst>
              <a:gs pos="0">
                <a:srgbClr val="6E508D"/>
              </a:gs>
              <a:gs pos="100000">
                <a:srgbClr val="BBCE25"/>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ln>
                <a:noFill/>
              </a:ln>
            </a:endParaRPr>
          </a:p>
        </p:txBody>
      </p:sp>
      <p:sp>
        <p:nvSpPr>
          <p:cNvPr id="17" name="Titre 15"/>
          <p:cNvSpPr>
            <a:spLocks noGrp="1"/>
          </p:cNvSpPr>
          <p:nvPr>
            <p:ph type="title"/>
          </p:nvPr>
        </p:nvSpPr>
        <p:spPr>
          <a:xfrm>
            <a:off x="2410691" y="221517"/>
            <a:ext cx="6305202" cy="656694"/>
          </a:xfrm>
        </p:spPr>
        <p:txBody>
          <a:bodyPr/>
          <a:lstStyle/>
          <a:p>
            <a:r>
              <a:rPr lang="fr-FR" dirty="0"/>
              <a:t>Cliquez et modifiez le titre</a:t>
            </a:r>
          </a:p>
        </p:txBody>
      </p:sp>
      <p:sp>
        <p:nvSpPr>
          <p:cNvPr id="20" name="Espace réservé du contenu 18"/>
          <p:cNvSpPr>
            <a:spLocks noGrp="1"/>
          </p:cNvSpPr>
          <p:nvPr>
            <p:ph sz="quarter" idx="13"/>
          </p:nvPr>
        </p:nvSpPr>
        <p:spPr>
          <a:xfrm>
            <a:off x="1333499" y="1615439"/>
            <a:ext cx="7353300" cy="4510723"/>
          </a:xfrm>
        </p:spPr>
        <p:txBody>
          <a:bodyPr/>
          <a:lstStyle>
            <a:lvl1pPr marL="342900" indent="-342900">
              <a:buFont typeface="Arial"/>
              <a:buChar char="•"/>
              <a:defRPr/>
            </a:lvl1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3" name="Ellipse 12"/>
          <p:cNvSpPr/>
          <p:nvPr userDrawn="1"/>
        </p:nvSpPr>
        <p:spPr>
          <a:xfrm>
            <a:off x="556211" y="6064929"/>
            <a:ext cx="274416" cy="274416"/>
          </a:xfrm>
          <a:prstGeom prst="ellipse">
            <a:avLst/>
          </a:prstGeom>
          <a:solidFill>
            <a:srgbClr val="6E50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 name="Espace réservé du numéro de diapositive 5"/>
          <p:cNvSpPr>
            <a:spLocks noGrp="1"/>
          </p:cNvSpPr>
          <p:nvPr>
            <p:ph type="sldNum" sz="quarter" idx="12"/>
          </p:nvPr>
        </p:nvSpPr>
        <p:spPr>
          <a:xfrm>
            <a:off x="375920" y="6053896"/>
            <a:ext cx="638060" cy="234704"/>
          </a:xfrm>
          <a:prstGeom prst="rect">
            <a:avLst/>
          </a:prstGeom>
        </p:spPr>
        <p:txBody>
          <a:bodyPr/>
          <a:lstStyle>
            <a:lvl1pPr algn="ctr">
              <a:defRPr sz="1400">
                <a:solidFill>
                  <a:schemeClr val="bg1"/>
                </a:solidFill>
              </a:defRPr>
            </a:lvl1pPr>
          </a:lstStyle>
          <a:p>
            <a:fld id="{43B5D603-0D65-E745-B96E-A15BED22DBB9}" type="slidenum">
              <a:rPr lang="fr-FR" smtClean="0"/>
              <a:pPr/>
              <a:t>‹N°›</a:t>
            </a:fld>
            <a:endParaRPr lang="fr-FR" dirty="0"/>
          </a:p>
        </p:txBody>
      </p:sp>
    </p:spTree>
    <p:extLst>
      <p:ext uri="{BB962C8B-B14F-4D97-AF65-F5344CB8AC3E}">
        <p14:creationId xmlns:p14="http://schemas.microsoft.com/office/powerpoint/2010/main" val="595987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RB_Graphes">
    <p:spTree>
      <p:nvGrpSpPr>
        <p:cNvPr id="1" name=""/>
        <p:cNvGrpSpPr/>
        <p:nvPr/>
      </p:nvGrpSpPr>
      <p:grpSpPr>
        <a:xfrm>
          <a:off x="0" y="0"/>
          <a:ext cx="0" cy="0"/>
          <a:chOff x="0" y="0"/>
          <a:chExt cx="0" cy="0"/>
        </a:xfrm>
      </p:grpSpPr>
      <p:sp>
        <p:nvSpPr>
          <p:cNvPr id="3" name="Espace réservé du contenu 2"/>
          <p:cNvSpPr>
            <a:spLocks noGrp="1"/>
          </p:cNvSpPr>
          <p:nvPr>
            <p:ph idx="1"/>
          </p:nvPr>
        </p:nvSpPr>
        <p:spPr/>
        <p:txBody>
          <a:bodyPr/>
          <a:lstStyle>
            <a:lvl1pPr marL="342900" indent="-342900">
              <a:buSzPct val="100000"/>
              <a:buFont typeface="Arial"/>
              <a:buChar char="•"/>
              <a:defRPr/>
            </a:lvl1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1" name="Rectangle à coins arrondis 10"/>
          <p:cNvSpPr>
            <a:spLocks noChangeAspect="1"/>
          </p:cNvSpPr>
          <p:nvPr userDrawn="1"/>
        </p:nvSpPr>
        <p:spPr>
          <a:xfrm>
            <a:off x="2410691" y="995680"/>
            <a:ext cx="6305202" cy="79685"/>
          </a:xfrm>
          <a:prstGeom prst="roundRect">
            <a:avLst>
              <a:gd name="adj" fmla="val 50000"/>
            </a:avLst>
          </a:prstGeom>
          <a:gradFill>
            <a:gsLst>
              <a:gs pos="0">
                <a:srgbClr val="6E508D"/>
              </a:gs>
              <a:gs pos="100000">
                <a:srgbClr val="BBCE25"/>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ln>
                <a:noFill/>
              </a:ln>
            </a:endParaRPr>
          </a:p>
        </p:txBody>
      </p:sp>
      <p:sp>
        <p:nvSpPr>
          <p:cNvPr id="12" name="Espace réservé du contenu 2"/>
          <p:cNvSpPr>
            <a:spLocks noGrp="1"/>
          </p:cNvSpPr>
          <p:nvPr>
            <p:ph idx="13" hasCustomPrompt="1"/>
          </p:nvPr>
        </p:nvSpPr>
        <p:spPr>
          <a:xfrm>
            <a:off x="206262" y="1600200"/>
            <a:ext cx="992618" cy="4525963"/>
          </a:xfrm>
        </p:spPr>
        <p:txBody>
          <a:bodyPr anchor="ctr"/>
          <a:lstStyle>
            <a:lvl1pPr marL="0" indent="0" algn="r">
              <a:lnSpc>
                <a:spcPct val="80000"/>
              </a:lnSpc>
              <a:buNone/>
              <a:defRPr sz="900" baseline="0">
                <a:solidFill>
                  <a:srgbClr val="6F6F6F"/>
                </a:solidFill>
              </a:defRPr>
            </a:lvl1pPr>
          </a:lstStyle>
          <a:p>
            <a:pPr lvl="0"/>
            <a:r>
              <a:rPr lang="fr-FR" dirty="0"/>
              <a:t>Titre de</a:t>
            </a:r>
            <a:br>
              <a:rPr lang="fr-FR" dirty="0"/>
            </a:br>
            <a:r>
              <a:rPr lang="fr-FR" dirty="0"/>
              <a:t>la publication</a:t>
            </a:r>
          </a:p>
          <a:p>
            <a:pPr lvl="0"/>
            <a:r>
              <a:rPr lang="fr-FR" dirty="0"/>
              <a:t>Référence</a:t>
            </a:r>
          </a:p>
          <a:p>
            <a:pPr lvl="0"/>
            <a:r>
              <a:rPr lang="fr-FR" dirty="0"/>
              <a:t>Journal</a:t>
            </a:r>
          </a:p>
          <a:p>
            <a:pPr lvl="0"/>
            <a:r>
              <a:rPr lang="fr-FR" dirty="0"/>
              <a:t>Date</a:t>
            </a:r>
          </a:p>
          <a:p>
            <a:pPr lvl="0"/>
            <a:endParaRPr lang="fr-FR" dirty="0"/>
          </a:p>
        </p:txBody>
      </p:sp>
      <p:sp>
        <p:nvSpPr>
          <p:cNvPr id="14" name="Rectangle à coins arrondis 13"/>
          <p:cNvSpPr/>
          <p:nvPr userDrawn="1"/>
        </p:nvSpPr>
        <p:spPr>
          <a:xfrm>
            <a:off x="4394893" y="1064125"/>
            <a:ext cx="2336799" cy="338667"/>
          </a:xfrm>
          <a:prstGeom prst="roundRect">
            <a:avLst>
              <a:gd name="adj" fmla="val 50000"/>
            </a:avLst>
          </a:prstGeom>
          <a:gradFill flip="none" rotWithShape="1">
            <a:gsLst>
              <a:gs pos="0">
                <a:srgbClr val="6E508D"/>
              </a:gs>
              <a:gs pos="100000">
                <a:srgbClr val="BBCE25"/>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400" b="0" i="0" dirty="0">
              <a:latin typeface="Glober SemiBold"/>
              <a:cs typeface="Glober SemiBold"/>
            </a:endParaRPr>
          </a:p>
        </p:txBody>
      </p:sp>
      <p:sp>
        <p:nvSpPr>
          <p:cNvPr id="15" name="Titre 15"/>
          <p:cNvSpPr>
            <a:spLocks noGrp="1"/>
          </p:cNvSpPr>
          <p:nvPr>
            <p:ph type="title"/>
          </p:nvPr>
        </p:nvSpPr>
        <p:spPr>
          <a:xfrm>
            <a:off x="2410691" y="221517"/>
            <a:ext cx="6305202" cy="656694"/>
          </a:xfrm>
        </p:spPr>
        <p:txBody>
          <a:bodyPr/>
          <a:lstStyle/>
          <a:p>
            <a:r>
              <a:rPr lang="fr-FR" dirty="0"/>
              <a:t>Cliquez et modifiez le titre</a:t>
            </a:r>
          </a:p>
        </p:txBody>
      </p:sp>
      <p:sp>
        <p:nvSpPr>
          <p:cNvPr id="23" name="Ellipse 22"/>
          <p:cNvSpPr/>
          <p:nvPr userDrawn="1"/>
        </p:nvSpPr>
        <p:spPr>
          <a:xfrm>
            <a:off x="556211" y="6064929"/>
            <a:ext cx="274416" cy="274416"/>
          </a:xfrm>
          <a:prstGeom prst="ellipse">
            <a:avLst/>
          </a:prstGeom>
          <a:solidFill>
            <a:srgbClr val="6E50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4" name="Espace réservé du numéro de diapositive 5"/>
          <p:cNvSpPr>
            <a:spLocks noGrp="1"/>
          </p:cNvSpPr>
          <p:nvPr>
            <p:ph type="sldNum" sz="quarter" idx="12"/>
          </p:nvPr>
        </p:nvSpPr>
        <p:spPr>
          <a:xfrm>
            <a:off x="375920" y="6053896"/>
            <a:ext cx="638060" cy="234704"/>
          </a:xfrm>
          <a:prstGeom prst="rect">
            <a:avLst/>
          </a:prstGeom>
        </p:spPr>
        <p:txBody>
          <a:bodyPr/>
          <a:lstStyle>
            <a:lvl1pPr algn="ctr">
              <a:defRPr sz="1400">
                <a:solidFill>
                  <a:schemeClr val="bg1"/>
                </a:solidFill>
              </a:defRPr>
            </a:lvl1pPr>
          </a:lstStyle>
          <a:p>
            <a:fld id="{43B5D603-0D65-E745-B96E-A15BED22DBB9}" type="slidenum">
              <a:rPr lang="fr-FR" smtClean="0"/>
              <a:pPr/>
              <a:t>‹N°›</a:t>
            </a:fld>
            <a:endParaRPr lang="fr-FR" dirty="0"/>
          </a:p>
        </p:txBody>
      </p:sp>
      <p:sp>
        <p:nvSpPr>
          <p:cNvPr id="7" name="Espace réservé du contenu 6"/>
          <p:cNvSpPr>
            <a:spLocks noGrp="1"/>
          </p:cNvSpPr>
          <p:nvPr>
            <p:ph sz="quarter" idx="15" hasCustomPrompt="1"/>
          </p:nvPr>
        </p:nvSpPr>
        <p:spPr>
          <a:xfrm>
            <a:off x="4394892" y="1075797"/>
            <a:ext cx="2336800" cy="320675"/>
          </a:xfrm>
        </p:spPr>
        <p:txBody>
          <a:bodyPr/>
          <a:lstStyle>
            <a:lvl1pPr marL="0" indent="0" algn="ctr">
              <a:buNone/>
              <a:defRPr sz="2000">
                <a:solidFill>
                  <a:schemeClr val="bg1"/>
                </a:solidFill>
              </a:defRPr>
            </a:lvl1pPr>
          </a:lstStyle>
          <a:p>
            <a:pPr algn="ctr"/>
            <a:r>
              <a:rPr lang="fr-FR" sz="1400" b="0" i="0" dirty="0">
                <a:latin typeface="Glober SemiBold"/>
                <a:cs typeface="Glober SemiBold"/>
              </a:rPr>
              <a:t>SOUS-TITRE</a:t>
            </a:r>
          </a:p>
        </p:txBody>
      </p:sp>
    </p:spTree>
    <p:extLst>
      <p:ext uri="{BB962C8B-B14F-4D97-AF65-F5344CB8AC3E}">
        <p14:creationId xmlns:p14="http://schemas.microsoft.com/office/powerpoint/2010/main" val="13919208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RB_Colonnes1">
    <p:spTree>
      <p:nvGrpSpPr>
        <p:cNvPr id="1" name=""/>
        <p:cNvGrpSpPr/>
        <p:nvPr/>
      </p:nvGrpSpPr>
      <p:grpSpPr>
        <a:xfrm>
          <a:off x="0" y="0"/>
          <a:ext cx="0" cy="0"/>
          <a:chOff x="0" y="0"/>
          <a:chExt cx="0" cy="0"/>
        </a:xfrm>
      </p:grpSpPr>
      <p:sp>
        <p:nvSpPr>
          <p:cNvPr id="9" name="Rectangle à coins arrondis 8"/>
          <p:cNvSpPr/>
          <p:nvPr userDrawn="1"/>
        </p:nvSpPr>
        <p:spPr>
          <a:xfrm>
            <a:off x="1422400" y="1334346"/>
            <a:ext cx="2336799" cy="338667"/>
          </a:xfrm>
          <a:prstGeom prst="roundRect">
            <a:avLst>
              <a:gd name="adj" fmla="val 50000"/>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400" b="0" i="0" dirty="0">
              <a:latin typeface="Glober SemiBold"/>
              <a:cs typeface="Glober SemiBold"/>
            </a:endParaRPr>
          </a:p>
        </p:txBody>
      </p:sp>
      <p:sp>
        <p:nvSpPr>
          <p:cNvPr id="8" name="Espace réservé du contenu 2"/>
          <p:cNvSpPr>
            <a:spLocks noGrp="1"/>
          </p:cNvSpPr>
          <p:nvPr>
            <p:ph idx="1" hasCustomPrompt="1"/>
          </p:nvPr>
        </p:nvSpPr>
        <p:spPr>
          <a:xfrm>
            <a:off x="1422400" y="2397760"/>
            <a:ext cx="3464560" cy="3728403"/>
          </a:xfrm>
        </p:spPr>
        <p:txBody>
          <a:bodyPr numCol="1" spcCol="360000">
            <a:normAutofit/>
          </a:bodyPr>
          <a:lstStyle>
            <a:lvl1pPr marL="0" indent="-144000">
              <a:spcBef>
                <a:spcPts val="0"/>
              </a:spcBef>
              <a:buFont typeface="Arial"/>
              <a:buChar char="•"/>
              <a:defRPr sz="1200" b="0" i="0" baseline="0">
                <a:latin typeface="Glober SemiBold"/>
                <a:cs typeface="Glober SemiBold"/>
              </a:defRPr>
            </a:lvl1pPr>
            <a:lvl2pPr>
              <a:defRPr sz="1200"/>
            </a:lvl2pPr>
            <a:lvl3pPr>
              <a:defRPr sz="1100"/>
            </a:lvl3pPr>
            <a:lvl4pPr>
              <a:defRPr sz="1050"/>
            </a:lvl4pPr>
            <a:lvl5pPr>
              <a:defRPr sz="1050"/>
            </a:lvl5pPr>
          </a:lstStyle>
          <a:p>
            <a:pPr lvl="0"/>
            <a:r>
              <a:rPr lang="fr-FR" dirty="0"/>
              <a:t>Titre de colonne 1</a:t>
            </a:r>
          </a:p>
          <a:p>
            <a:pPr lvl="1"/>
            <a:r>
              <a:rPr lang="fr-FR" dirty="0"/>
              <a:t>Deuxième niveau</a:t>
            </a:r>
          </a:p>
          <a:p>
            <a:pPr lvl="2"/>
            <a:r>
              <a:rPr lang="fr-FR" dirty="0"/>
              <a:t>Troisième niveau</a:t>
            </a:r>
          </a:p>
          <a:p>
            <a:pPr lvl="3"/>
            <a:r>
              <a:rPr lang="fr-FR" dirty="0"/>
              <a:t>Quatrième niveau</a:t>
            </a:r>
          </a:p>
          <a:p>
            <a:pPr lvl="4"/>
            <a:r>
              <a:rPr lang="fr-FR" dirty="0"/>
              <a:t>Cinquième </a:t>
            </a:r>
            <a:r>
              <a:rPr lang="fr-FR" dirty="0" err="1"/>
              <a:t>niveauc</a:t>
            </a:r>
            <a:endParaRPr lang="fr-FR" dirty="0"/>
          </a:p>
        </p:txBody>
      </p:sp>
      <p:sp>
        <p:nvSpPr>
          <p:cNvPr id="12" name="Rectangle à coins arrondis 11"/>
          <p:cNvSpPr>
            <a:spLocks noChangeAspect="1"/>
          </p:cNvSpPr>
          <p:nvPr userDrawn="1"/>
        </p:nvSpPr>
        <p:spPr>
          <a:xfrm>
            <a:off x="2410691" y="995680"/>
            <a:ext cx="6305202" cy="79685"/>
          </a:xfrm>
          <a:prstGeom prst="roundRect">
            <a:avLst>
              <a:gd name="adj" fmla="val 50000"/>
            </a:avLst>
          </a:prstGeom>
          <a:gradFill>
            <a:gsLst>
              <a:gs pos="0">
                <a:srgbClr val="6E508D"/>
              </a:gs>
              <a:gs pos="100000">
                <a:srgbClr val="BBCE25"/>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ln>
                <a:noFill/>
              </a:ln>
            </a:endParaRPr>
          </a:p>
        </p:txBody>
      </p:sp>
      <p:cxnSp>
        <p:nvCxnSpPr>
          <p:cNvPr id="17" name="Connecteur droit 16"/>
          <p:cNvCxnSpPr/>
          <p:nvPr userDrawn="1"/>
        </p:nvCxnSpPr>
        <p:spPr>
          <a:xfrm>
            <a:off x="1534160" y="2228017"/>
            <a:ext cx="3352800" cy="0"/>
          </a:xfrm>
          <a:prstGeom prst="line">
            <a:avLst/>
          </a:prstGeom>
          <a:ln w="3175" cmpd="sng">
            <a:solidFill>
              <a:srgbClr val="020000"/>
            </a:solidFill>
          </a:ln>
          <a:effectLst/>
        </p:spPr>
        <p:style>
          <a:lnRef idx="2">
            <a:schemeClr val="accent1"/>
          </a:lnRef>
          <a:fillRef idx="0">
            <a:schemeClr val="accent1"/>
          </a:fillRef>
          <a:effectRef idx="1">
            <a:schemeClr val="accent1"/>
          </a:effectRef>
          <a:fontRef idx="minor">
            <a:schemeClr val="tx1"/>
          </a:fontRef>
        </p:style>
      </p:cxnSp>
      <p:sp>
        <p:nvSpPr>
          <p:cNvPr id="18" name="Espace réservé du contenu 2"/>
          <p:cNvSpPr>
            <a:spLocks noGrp="1"/>
          </p:cNvSpPr>
          <p:nvPr>
            <p:ph idx="13" hasCustomPrompt="1"/>
          </p:nvPr>
        </p:nvSpPr>
        <p:spPr>
          <a:xfrm>
            <a:off x="5222239" y="2397760"/>
            <a:ext cx="3464560" cy="3728403"/>
          </a:xfrm>
        </p:spPr>
        <p:txBody>
          <a:bodyPr numCol="1" spcCol="360000">
            <a:normAutofit/>
          </a:bodyPr>
          <a:lstStyle>
            <a:lvl1pPr marL="0" indent="-144000">
              <a:spcBef>
                <a:spcPts val="0"/>
              </a:spcBef>
              <a:buFont typeface="Arial"/>
              <a:buChar char="•"/>
              <a:defRPr sz="1200" b="0" i="0" baseline="0">
                <a:latin typeface="Glober SemiBold"/>
                <a:cs typeface="Glober SemiBold"/>
              </a:defRPr>
            </a:lvl1pPr>
            <a:lvl2pPr>
              <a:defRPr sz="1200"/>
            </a:lvl2pPr>
            <a:lvl3pPr>
              <a:defRPr sz="1100"/>
            </a:lvl3pPr>
            <a:lvl4pPr>
              <a:defRPr sz="1050"/>
            </a:lvl4pPr>
            <a:lvl5pPr>
              <a:defRPr sz="1050"/>
            </a:lvl5pPr>
          </a:lstStyle>
          <a:p>
            <a:pPr lvl="0"/>
            <a:r>
              <a:rPr lang="fr-FR" dirty="0"/>
              <a:t>Titre de colonne 1</a:t>
            </a:r>
          </a:p>
          <a:p>
            <a:pPr lvl="1"/>
            <a:r>
              <a:rPr lang="fr-FR" dirty="0"/>
              <a:t>Deuxième niveau</a:t>
            </a:r>
          </a:p>
          <a:p>
            <a:pPr lvl="2"/>
            <a:r>
              <a:rPr lang="fr-FR" dirty="0"/>
              <a:t>Troisième niveau</a:t>
            </a:r>
          </a:p>
          <a:p>
            <a:pPr lvl="3"/>
            <a:r>
              <a:rPr lang="fr-FR" dirty="0"/>
              <a:t>Quatrième niveau</a:t>
            </a:r>
          </a:p>
          <a:p>
            <a:pPr lvl="4"/>
            <a:r>
              <a:rPr lang="fr-FR" dirty="0"/>
              <a:t>Cinquième </a:t>
            </a:r>
            <a:r>
              <a:rPr lang="fr-FR" dirty="0" err="1"/>
              <a:t>niveauc</a:t>
            </a:r>
            <a:endParaRPr lang="fr-FR" dirty="0"/>
          </a:p>
        </p:txBody>
      </p:sp>
      <p:cxnSp>
        <p:nvCxnSpPr>
          <p:cNvPr id="20" name="Connecteur droit 19"/>
          <p:cNvCxnSpPr/>
          <p:nvPr userDrawn="1"/>
        </p:nvCxnSpPr>
        <p:spPr>
          <a:xfrm>
            <a:off x="5333999" y="2228017"/>
            <a:ext cx="3352800" cy="0"/>
          </a:xfrm>
          <a:prstGeom prst="line">
            <a:avLst/>
          </a:prstGeom>
          <a:ln w="3175" cmpd="sng">
            <a:solidFill>
              <a:srgbClr val="020000"/>
            </a:solidFill>
          </a:ln>
          <a:effectLst/>
        </p:spPr>
        <p:style>
          <a:lnRef idx="2">
            <a:schemeClr val="accent1"/>
          </a:lnRef>
          <a:fillRef idx="0">
            <a:schemeClr val="accent1"/>
          </a:fillRef>
          <a:effectRef idx="1">
            <a:schemeClr val="accent1"/>
          </a:effectRef>
          <a:fontRef idx="minor">
            <a:schemeClr val="tx1"/>
          </a:fontRef>
        </p:style>
      </p:cxnSp>
      <p:sp>
        <p:nvSpPr>
          <p:cNvPr id="21" name="Espace réservé du contenu 2"/>
          <p:cNvSpPr>
            <a:spLocks noGrp="1"/>
          </p:cNvSpPr>
          <p:nvPr>
            <p:ph idx="14" hasCustomPrompt="1"/>
          </p:nvPr>
        </p:nvSpPr>
        <p:spPr>
          <a:xfrm>
            <a:off x="206262" y="1600200"/>
            <a:ext cx="992618" cy="4525963"/>
          </a:xfrm>
        </p:spPr>
        <p:txBody>
          <a:bodyPr anchor="ctr"/>
          <a:lstStyle>
            <a:lvl1pPr marL="0" indent="0" algn="r">
              <a:lnSpc>
                <a:spcPct val="80000"/>
              </a:lnSpc>
              <a:buNone/>
              <a:defRPr sz="900" baseline="0">
                <a:solidFill>
                  <a:srgbClr val="6F6F6F"/>
                </a:solidFill>
              </a:defRPr>
            </a:lvl1pPr>
          </a:lstStyle>
          <a:p>
            <a:pPr lvl="0"/>
            <a:r>
              <a:rPr lang="fr-FR" dirty="0"/>
              <a:t>Titre de</a:t>
            </a:r>
            <a:br>
              <a:rPr lang="fr-FR" dirty="0"/>
            </a:br>
            <a:r>
              <a:rPr lang="fr-FR" dirty="0"/>
              <a:t>la publication</a:t>
            </a:r>
          </a:p>
          <a:p>
            <a:pPr lvl="0"/>
            <a:r>
              <a:rPr lang="fr-FR" dirty="0"/>
              <a:t>Référence</a:t>
            </a:r>
          </a:p>
          <a:p>
            <a:pPr lvl="0"/>
            <a:r>
              <a:rPr lang="fr-FR" dirty="0"/>
              <a:t>Journal</a:t>
            </a:r>
          </a:p>
          <a:p>
            <a:pPr lvl="0"/>
            <a:r>
              <a:rPr lang="fr-FR" dirty="0"/>
              <a:t>Date</a:t>
            </a:r>
          </a:p>
          <a:p>
            <a:pPr lvl="0"/>
            <a:endParaRPr lang="fr-FR" dirty="0"/>
          </a:p>
        </p:txBody>
      </p:sp>
      <p:sp>
        <p:nvSpPr>
          <p:cNvPr id="22" name="Espace réservé du contenu 2"/>
          <p:cNvSpPr>
            <a:spLocks noGrp="1"/>
          </p:cNvSpPr>
          <p:nvPr>
            <p:ph idx="15" hasCustomPrompt="1"/>
          </p:nvPr>
        </p:nvSpPr>
        <p:spPr>
          <a:xfrm>
            <a:off x="1422400" y="1920240"/>
            <a:ext cx="3464560" cy="307777"/>
          </a:xfrm>
        </p:spPr>
        <p:txBody>
          <a:bodyPr numCol="1" spcCol="360000">
            <a:normAutofit/>
          </a:bodyPr>
          <a:lstStyle>
            <a:lvl1pPr marL="0" marR="0" indent="0" algn="l" defTabSz="457200" rtl="0" eaLnBrk="1" fontAlgn="auto" latinLnBrk="0" hangingPunct="1">
              <a:lnSpc>
                <a:spcPct val="100000"/>
              </a:lnSpc>
              <a:spcBef>
                <a:spcPts val="0"/>
              </a:spcBef>
              <a:spcAft>
                <a:spcPts val="0"/>
              </a:spcAft>
              <a:buClrTx/>
              <a:buSzTx/>
              <a:buFont typeface="Arial"/>
              <a:buNone/>
              <a:tabLst/>
              <a:defRPr lang="fr-FR" sz="1200" dirty="0">
                <a:solidFill>
                  <a:srgbClr val="6F6F6F"/>
                </a:solidFill>
              </a:defRPr>
            </a:lvl1pPr>
            <a:lvl2pPr>
              <a:defRPr sz="1200"/>
            </a:lvl2pPr>
            <a:lvl3pPr>
              <a:defRPr sz="1100"/>
            </a:lvl3pPr>
            <a:lvl4pPr>
              <a:defRPr sz="1050"/>
            </a:lvl4pPr>
            <a:lvl5pPr>
              <a:defRPr sz="1050"/>
            </a:lvl5pPr>
          </a:lstStyle>
          <a:p>
            <a:r>
              <a:rPr lang="fr-FR" sz="1400" dirty="0">
                <a:solidFill>
                  <a:srgbClr val="6F6F6F"/>
                </a:solidFill>
                <a:latin typeface="+mj-lt"/>
              </a:rPr>
              <a:t>Titre de colonne 1</a:t>
            </a:r>
            <a:endParaRPr lang="fr-FR" dirty="0">
              <a:solidFill>
                <a:srgbClr val="6F6F6F"/>
              </a:solidFill>
              <a:latin typeface="+mj-lt"/>
            </a:endParaRPr>
          </a:p>
        </p:txBody>
      </p:sp>
      <p:sp>
        <p:nvSpPr>
          <p:cNvPr id="23" name="Espace réservé du contenu 2"/>
          <p:cNvSpPr>
            <a:spLocks noGrp="1"/>
          </p:cNvSpPr>
          <p:nvPr>
            <p:ph idx="16" hasCustomPrompt="1"/>
          </p:nvPr>
        </p:nvSpPr>
        <p:spPr>
          <a:xfrm>
            <a:off x="5222240" y="1920240"/>
            <a:ext cx="3464560" cy="307777"/>
          </a:xfrm>
        </p:spPr>
        <p:txBody>
          <a:bodyPr numCol="1" spcCol="360000">
            <a:normAutofit/>
          </a:bodyPr>
          <a:lstStyle>
            <a:lvl1pPr marL="0" marR="0" indent="0" algn="l" defTabSz="457200" rtl="0" eaLnBrk="1" fontAlgn="auto" latinLnBrk="0" hangingPunct="1">
              <a:lnSpc>
                <a:spcPct val="100000"/>
              </a:lnSpc>
              <a:spcBef>
                <a:spcPts val="0"/>
              </a:spcBef>
              <a:spcAft>
                <a:spcPts val="0"/>
              </a:spcAft>
              <a:buClrTx/>
              <a:buSzTx/>
              <a:buFont typeface="Arial"/>
              <a:buNone/>
              <a:tabLst/>
              <a:defRPr lang="fr-FR" sz="1200" dirty="0">
                <a:solidFill>
                  <a:srgbClr val="6F6F6F"/>
                </a:solidFill>
              </a:defRPr>
            </a:lvl1pPr>
            <a:lvl2pPr>
              <a:defRPr sz="1200"/>
            </a:lvl2pPr>
            <a:lvl3pPr>
              <a:defRPr sz="1100"/>
            </a:lvl3pPr>
            <a:lvl4pPr>
              <a:defRPr sz="1050"/>
            </a:lvl4pPr>
            <a:lvl5pPr>
              <a:defRPr sz="1050"/>
            </a:lvl5pPr>
          </a:lstStyle>
          <a:p>
            <a:r>
              <a:rPr lang="fr-FR" sz="1400" dirty="0">
                <a:solidFill>
                  <a:srgbClr val="6F6F6F"/>
                </a:solidFill>
                <a:latin typeface="+mj-lt"/>
              </a:rPr>
              <a:t>Titre de colonne 2</a:t>
            </a:r>
            <a:endParaRPr lang="fr-FR" dirty="0">
              <a:solidFill>
                <a:srgbClr val="6F6F6F"/>
              </a:solidFill>
              <a:latin typeface="+mj-lt"/>
            </a:endParaRPr>
          </a:p>
        </p:txBody>
      </p:sp>
      <p:sp>
        <p:nvSpPr>
          <p:cNvPr id="24" name="Titre 15"/>
          <p:cNvSpPr>
            <a:spLocks noGrp="1"/>
          </p:cNvSpPr>
          <p:nvPr>
            <p:ph type="title"/>
          </p:nvPr>
        </p:nvSpPr>
        <p:spPr>
          <a:xfrm>
            <a:off x="2410691" y="221517"/>
            <a:ext cx="6305202" cy="656694"/>
          </a:xfrm>
        </p:spPr>
        <p:txBody>
          <a:bodyPr/>
          <a:lstStyle/>
          <a:p>
            <a:r>
              <a:rPr lang="fr-FR" dirty="0"/>
              <a:t>Cliquez et modifiez le titre</a:t>
            </a:r>
          </a:p>
        </p:txBody>
      </p:sp>
      <p:sp>
        <p:nvSpPr>
          <p:cNvPr id="27" name="Espace réservé du texte 2"/>
          <p:cNvSpPr>
            <a:spLocks noGrp="1"/>
          </p:cNvSpPr>
          <p:nvPr>
            <p:ph type="body" sz="quarter" idx="17"/>
          </p:nvPr>
        </p:nvSpPr>
        <p:spPr>
          <a:xfrm>
            <a:off x="1422400" y="1344189"/>
            <a:ext cx="2336799" cy="328824"/>
          </a:xfrm>
        </p:spPr>
        <p:txBody>
          <a:bodyPr>
            <a:noAutofit/>
          </a:bodyPr>
          <a:lstStyle>
            <a:lvl1pPr marL="0" indent="0" algn="ctr">
              <a:buNone/>
              <a:defRPr sz="1400" b="0" i="0">
                <a:solidFill>
                  <a:schemeClr val="bg1"/>
                </a:solidFill>
                <a:latin typeface="Glober SemiBold"/>
                <a:cs typeface="Glober SemiBold"/>
              </a:defRPr>
            </a:lvl1pPr>
          </a:lstStyle>
          <a:p>
            <a:pPr lvl="0"/>
            <a:endParaRPr lang="fr-FR" dirty="0"/>
          </a:p>
        </p:txBody>
      </p:sp>
      <p:sp>
        <p:nvSpPr>
          <p:cNvPr id="33" name="Ellipse 32"/>
          <p:cNvSpPr/>
          <p:nvPr userDrawn="1"/>
        </p:nvSpPr>
        <p:spPr>
          <a:xfrm>
            <a:off x="556211" y="6064929"/>
            <a:ext cx="274416" cy="274416"/>
          </a:xfrm>
          <a:prstGeom prst="ellipse">
            <a:avLst/>
          </a:prstGeom>
          <a:solidFill>
            <a:srgbClr val="6E50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4" name="Espace réservé du numéro de diapositive 5"/>
          <p:cNvSpPr>
            <a:spLocks noGrp="1"/>
          </p:cNvSpPr>
          <p:nvPr>
            <p:ph type="sldNum" sz="quarter" idx="12"/>
          </p:nvPr>
        </p:nvSpPr>
        <p:spPr>
          <a:xfrm>
            <a:off x="375920" y="6053896"/>
            <a:ext cx="638060" cy="234704"/>
          </a:xfrm>
          <a:prstGeom prst="rect">
            <a:avLst/>
          </a:prstGeom>
        </p:spPr>
        <p:txBody>
          <a:bodyPr/>
          <a:lstStyle>
            <a:lvl1pPr algn="ctr">
              <a:defRPr sz="1400">
                <a:solidFill>
                  <a:schemeClr val="bg1"/>
                </a:solidFill>
              </a:defRPr>
            </a:lvl1pPr>
          </a:lstStyle>
          <a:p>
            <a:fld id="{43B5D603-0D65-E745-B96E-A15BED22DBB9}" type="slidenum">
              <a:rPr lang="fr-FR" smtClean="0"/>
              <a:pPr/>
              <a:t>‹N°›</a:t>
            </a:fld>
            <a:endParaRPr lang="fr-FR" dirty="0"/>
          </a:p>
        </p:txBody>
      </p:sp>
    </p:spTree>
    <p:extLst>
      <p:ext uri="{BB962C8B-B14F-4D97-AF65-F5344CB8AC3E}">
        <p14:creationId xmlns:p14="http://schemas.microsoft.com/office/powerpoint/2010/main" val="962597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RB_Colonnes2">
    <p:spTree>
      <p:nvGrpSpPr>
        <p:cNvPr id="1" name=""/>
        <p:cNvGrpSpPr/>
        <p:nvPr/>
      </p:nvGrpSpPr>
      <p:grpSpPr>
        <a:xfrm>
          <a:off x="0" y="0"/>
          <a:ext cx="0" cy="0"/>
          <a:chOff x="0" y="0"/>
          <a:chExt cx="0" cy="0"/>
        </a:xfrm>
      </p:grpSpPr>
      <p:sp>
        <p:nvSpPr>
          <p:cNvPr id="9" name="Rectangle à coins arrondis 8"/>
          <p:cNvSpPr/>
          <p:nvPr userDrawn="1"/>
        </p:nvSpPr>
        <p:spPr>
          <a:xfrm>
            <a:off x="1422400" y="1334346"/>
            <a:ext cx="2336799" cy="338667"/>
          </a:xfrm>
          <a:prstGeom prst="roundRect">
            <a:avLst>
              <a:gd name="adj" fmla="val 50000"/>
            </a:avLst>
          </a:prstGeom>
          <a:solidFill>
            <a:schemeClr val="tx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1400" b="0" i="0" dirty="0">
              <a:latin typeface="Glober SemiBold"/>
              <a:cs typeface="Glober SemiBold"/>
            </a:endParaRPr>
          </a:p>
        </p:txBody>
      </p:sp>
      <p:sp>
        <p:nvSpPr>
          <p:cNvPr id="8" name="Espace réservé du contenu 2"/>
          <p:cNvSpPr>
            <a:spLocks noGrp="1"/>
          </p:cNvSpPr>
          <p:nvPr>
            <p:ph idx="1" hasCustomPrompt="1"/>
          </p:nvPr>
        </p:nvSpPr>
        <p:spPr>
          <a:xfrm>
            <a:off x="1422400" y="2397760"/>
            <a:ext cx="3464560" cy="3728403"/>
          </a:xfrm>
        </p:spPr>
        <p:txBody>
          <a:bodyPr numCol="1" spcCol="360000">
            <a:normAutofit/>
          </a:bodyPr>
          <a:lstStyle>
            <a:lvl1pPr marL="0" marR="0" indent="0" algn="l" defTabSz="457200" rtl="0" eaLnBrk="1" fontAlgn="auto" latinLnBrk="0" hangingPunct="1">
              <a:lnSpc>
                <a:spcPct val="100000"/>
              </a:lnSpc>
              <a:spcBef>
                <a:spcPts val="0"/>
              </a:spcBef>
              <a:spcAft>
                <a:spcPts val="0"/>
              </a:spcAft>
              <a:buClrTx/>
              <a:buSzTx/>
              <a:buFont typeface="Arial"/>
              <a:buNone/>
              <a:tabLst/>
              <a:defRPr sz="1200" b="0" i="0" baseline="0">
                <a:solidFill>
                  <a:srgbClr val="6F6F6F"/>
                </a:solidFill>
                <a:latin typeface="+mn-lt"/>
                <a:cs typeface="Glober SemiBold"/>
              </a:defRPr>
            </a:lvl1pPr>
            <a:lvl2pPr>
              <a:defRPr sz="1200"/>
            </a:lvl2pPr>
            <a:lvl3pPr>
              <a:defRPr sz="1100"/>
            </a:lvl3pPr>
            <a:lvl4pPr>
              <a:defRPr sz="1050"/>
            </a:lvl4pPr>
            <a:lvl5pPr>
              <a:defRPr sz="1050"/>
            </a:lvl5p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lang="fr-FR" dirty="0"/>
              <a:t>Titre de colonne 1</a:t>
            </a:r>
          </a:p>
          <a:p>
            <a:pPr marL="0" marR="0" lvl="0" indent="0" algn="l" defTabSz="457200" rtl="0" eaLnBrk="1" fontAlgn="auto" latinLnBrk="0" hangingPunct="1">
              <a:lnSpc>
                <a:spcPct val="100000"/>
              </a:lnSpc>
              <a:spcBef>
                <a:spcPts val="0"/>
              </a:spcBef>
              <a:spcAft>
                <a:spcPts val="0"/>
              </a:spcAft>
              <a:buClrTx/>
              <a:buSzTx/>
              <a:buFont typeface="Arial"/>
              <a:buNone/>
              <a:tabLst/>
              <a:defRPr/>
            </a:pPr>
            <a:r>
              <a:rPr lang="uz-Cyrl-UZ" dirty="0"/>
              <a:t>Quam ob rem id primum videamus, si placet, quatenus amor in amicitia progredi debeat. Numne, si Coriolanus habuit amicos, ferre contra patriam arma illi cum Coriolano debuerunt? num Vecellinum amici regnum adpetentem, num Maelium debuerunt iuvare?</a:t>
            </a:r>
          </a:p>
          <a:p>
            <a:pPr lvl="0"/>
            <a:endParaRPr lang="fr-FR" dirty="0"/>
          </a:p>
        </p:txBody>
      </p:sp>
      <p:sp>
        <p:nvSpPr>
          <p:cNvPr id="12" name="Rectangle à coins arrondis 11"/>
          <p:cNvSpPr>
            <a:spLocks noChangeAspect="1"/>
          </p:cNvSpPr>
          <p:nvPr userDrawn="1"/>
        </p:nvSpPr>
        <p:spPr>
          <a:xfrm>
            <a:off x="2410691" y="995680"/>
            <a:ext cx="6305202" cy="79685"/>
          </a:xfrm>
          <a:prstGeom prst="roundRect">
            <a:avLst>
              <a:gd name="adj" fmla="val 50000"/>
            </a:avLst>
          </a:prstGeom>
          <a:gradFill>
            <a:gsLst>
              <a:gs pos="0">
                <a:srgbClr val="6E508D"/>
              </a:gs>
              <a:gs pos="100000">
                <a:srgbClr val="BBCE25"/>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ln>
                <a:noFill/>
              </a:ln>
            </a:endParaRPr>
          </a:p>
        </p:txBody>
      </p:sp>
      <p:cxnSp>
        <p:nvCxnSpPr>
          <p:cNvPr id="17" name="Connecteur droit 16"/>
          <p:cNvCxnSpPr/>
          <p:nvPr userDrawn="1"/>
        </p:nvCxnSpPr>
        <p:spPr>
          <a:xfrm>
            <a:off x="1534160" y="2228017"/>
            <a:ext cx="3352800" cy="0"/>
          </a:xfrm>
          <a:prstGeom prst="line">
            <a:avLst/>
          </a:prstGeom>
          <a:ln w="3175" cmpd="sng">
            <a:solidFill>
              <a:srgbClr val="020000"/>
            </a:solidFill>
          </a:ln>
          <a:effectLst/>
        </p:spPr>
        <p:style>
          <a:lnRef idx="2">
            <a:schemeClr val="accent1"/>
          </a:lnRef>
          <a:fillRef idx="0">
            <a:schemeClr val="accent1"/>
          </a:fillRef>
          <a:effectRef idx="1">
            <a:schemeClr val="accent1"/>
          </a:effectRef>
          <a:fontRef idx="minor">
            <a:schemeClr val="tx1"/>
          </a:fontRef>
        </p:style>
      </p:cxnSp>
      <p:sp>
        <p:nvSpPr>
          <p:cNvPr id="18" name="Espace réservé du contenu 2"/>
          <p:cNvSpPr>
            <a:spLocks noGrp="1"/>
          </p:cNvSpPr>
          <p:nvPr>
            <p:ph idx="13" hasCustomPrompt="1"/>
          </p:nvPr>
        </p:nvSpPr>
        <p:spPr>
          <a:xfrm>
            <a:off x="5222239" y="2397760"/>
            <a:ext cx="3464560" cy="3728403"/>
          </a:xfrm>
        </p:spPr>
        <p:txBody>
          <a:bodyPr numCol="1" spcCol="360000">
            <a:normAutofit/>
          </a:bodyPr>
          <a:lstStyle>
            <a:lvl1pPr marL="0" marR="0" indent="0" algn="l" defTabSz="457200" rtl="0" eaLnBrk="1" fontAlgn="auto" latinLnBrk="0" hangingPunct="1">
              <a:lnSpc>
                <a:spcPct val="100000"/>
              </a:lnSpc>
              <a:spcBef>
                <a:spcPts val="0"/>
              </a:spcBef>
              <a:spcAft>
                <a:spcPts val="0"/>
              </a:spcAft>
              <a:buClrTx/>
              <a:buSzTx/>
              <a:buFont typeface="Arial"/>
              <a:buNone/>
              <a:tabLst/>
              <a:defRPr sz="1200" b="0" i="0" baseline="0">
                <a:solidFill>
                  <a:srgbClr val="6F6F6F"/>
                </a:solidFill>
                <a:latin typeface="+mn-lt"/>
                <a:cs typeface="Glober SemiBold"/>
              </a:defRPr>
            </a:lvl1pPr>
            <a:lvl2pPr>
              <a:defRPr sz="1200"/>
            </a:lvl2pPr>
            <a:lvl3pPr>
              <a:defRPr sz="1100"/>
            </a:lvl3pPr>
            <a:lvl4pPr>
              <a:defRPr sz="1050"/>
            </a:lvl4pPr>
            <a:lvl5pPr>
              <a:defRPr sz="1050"/>
            </a:lvl5pPr>
          </a:lstStyle>
          <a:p>
            <a:pPr marL="0" marR="0" lvl="0" indent="0" algn="l" defTabSz="457200" rtl="0" eaLnBrk="1" fontAlgn="auto" latinLnBrk="0" hangingPunct="1">
              <a:lnSpc>
                <a:spcPct val="100000"/>
              </a:lnSpc>
              <a:spcBef>
                <a:spcPts val="0"/>
              </a:spcBef>
              <a:spcAft>
                <a:spcPts val="0"/>
              </a:spcAft>
              <a:buClrTx/>
              <a:buSzTx/>
              <a:buFont typeface="Arial"/>
              <a:buNone/>
              <a:tabLst/>
              <a:defRPr/>
            </a:pPr>
            <a:r>
              <a:rPr lang="fr-FR" dirty="0"/>
              <a:t>Titre de colonne 2</a:t>
            </a:r>
          </a:p>
          <a:p>
            <a:pPr marL="0" marR="0" lvl="0" indent="0" algn="l" defTabSz="457200" rtl="0" eaLnBrk="1" fontAlgn="auto" latinLnBrk="0" hangingPunct="1">
              <a:lnSpc>
                <a:spcPct val="100000"/>
              </a:lnSpc>
              <a:spcBef>
                <a:spcPts val="0"/>
              </a:spcBef>
              <a:spcAft>
                <a:spcPts val="0"/>
              </a:spcAft>
              <a:buClrTx/>
              <a:buSzTx/>
              <a:buFont typeface="Arial"/>
              <a:buNone/>
              <a:tabLst/>
              <a:defRPr/>
            </a:pPr>
            <a:r>
              <a:rPr lang="uz-Cyrl-UZ" dirty="0"/>
              <a:t>Quam ob rem id primum videamus, si placet, quatenus amor in amicitia progredi debeat. Numne, si Coriolanus habuit amicos, ferre contra patriam arma illi cum Coriolano debuerunt? num Vecellinum amici regnum adpetentem, num Maelium debuerunt iuvare?</a:t>
            </a:r>
          </a:p>
          <a:p>
            <a:pPr lvl="0"/>
            <a:endParaRPr lang="fr-FR" dirty="0"/>
          </a:p>
          <a:p>
            <a:pPr lvl="0"/>
            <a:endParaRPr lang="fr-FR" dirty="0"/>
          </a:p>
        </p:txBody>
      </p:sp>
      <p:cxnSp>
        <p:nvCxnSpPr>
          <p:cNvPr id="20" name="Connecteur droit 19"/>
          <p:cNvCxnSpPr/>
          <p:nvPr userDrawn="1"/>
        </p:nvCxnSpPr>
        <p:spPr>
          <a:xfrm>
            <a:off x="5333999" y="2228017"/>
            <a:ext cx="3352800" cy="0"/>
          </a:xfrm>
          <a:prstGeom prst="line">
            <a:avLst/>
          </a:prstGeom>
          <a:ln w="3175" cmpd="sng">
            <a:solidFill>
              <a:srgbClr val="020000"/>
            </a:solidFill>
          </a:ln>
          <a:effectLst/>
        </p:spPr>
        <p:style>
          <a:lnRef idx="2">
            <a:schemeClr val="accent1"/>
          </a:lnRef>
          <a:fillRef idx="0">
            <a:schemeClr val="accent1"/>
          </a:fillRef>
          <a:effectRef idx="1">
            <a:schemeClr val="accent1"/>
          </a:effectRef>
          <a:fontRef idx="minor">
            <a:schemeClr val="tx1"/>
          </a:fontRef>
        </p:style>
      </p:cxnSp>
      <p:sp>
        <p:nvSpPr>
          <p:cNvPr id="21" name="Espace réservé du contenu 2"/>
          <p:cNvSpPr>
            <a:spLocks noGrp="1"/>
          </p:cNvSpPr>
          <p:nvPr>
            <p:ph idx="14" hasCustomPrompt="1"/>
          </p:nvPr>
        </p:nvSpPr>
        <p:spPr>
          <a:xfrm>
            <a:off x="206262" y="1600200"/>
            <a:ext cx="992618" cy="4525963"/>
          </a:xfrm>
        </p:spPr>
        <p:txBody>
          <a:bodyPr anchor="ctr"/>
          <a:lstStyle>
            <a:lvl1pPr marL="0" indent="0" algn="r">
              <a:lnSpc>
                <a:spcPct val="80000"/>
              </a:lnSpc>
              <a:buNone/>
              <a:defRPr sz="900" baseline="0">
                <a:solidFill>
                  <a:srgbClr val="6F6F6F"/>
                </a:solidFill>
              </a:defRPr>
            </a:lvl1pPr>
          </a:lstStyle>
          <a:p>
            <a:pPr lvl="0"/>
            <a:r>
              <a:rPr lang="fr-FR" dirty="0"/>
              <a:t>Titre de</a:t>
            </a:r>
            <a:br>
              <a:rPr lang="fr-FR" dirty="0"/>
            </a:br>
            <a:r>
              <a:rPr lang="fr-FR" dirty="0"/>
              <a:t>la publication</a:t>
            </a:r>
          </a:p>
          <a:p>
            <a:pPr lvl="0"/>
            <a:r>
              <a:rPr lang="fr-FR" dirty="0"/>
              <a:t>Référence</a:t>
            </a:r>
          </a:p>
          <a:p>
            <a:pPr lvl="0"/>
            <a:r>
              <a:rPr lang="fr-FR" dirty="0"/>
              <a:t>Journal</a:t>
            </a:r>
          </a:p>
          <a:p>
            <a:pPr lvl="0"/>
            <a:r>
              <a:rPr lang="fr-FR" dirty="0"/>
              <a:t>Date</a:t>
            </a:r>
          </a:p>
          <a:p>
            <a:pPr lvl="0"/>
            <a:endParaRPr lang="fr-FR" dirty="0"/>
          </a:p>
        </p:txBody>
      </p:sp>
      <p:sp>
        <p:nvSpPr>
          <p:cNvPr id="16" name="Espace réservé du contenu 2"/>
          <p:cNvSpPr>
            <a:spLocks noGrp="1"/>
          </p:cNvSpPr>
          <p:nvPr>
            <p:ph idx="15" hasCustomPrompt="1"/>
          </p:nvPr>
        </p:nvSpPr>
        <p:spPr>
          <a:xfrm>
            <a:off x="1422400" y="1920240"/>
            <a:ext cx="3464560" cy="307777"/>
          </a:xfrm>
        </p:spPr>
        <p:txBody>
          <a:bodyPr numCol="1" spcCol="360000">
            <a:normAutofit/>
          </a:bodyPr>
          <a:lstStyle>
            <a:lvl1pPr marL="0" marR="0" indent="0" algn="l" defTabSz="457200" rtl="0" eaLnBrk="1" fontAlgn="auto" latinLnBrk="0" hangingPunct="1">
              <a:lnSpc>
                <a:spcPct val="100000"/>
              </a:lnSpc>
              <a:spcBef>
                <a:spcPts val="0"/>
              </a:spcBef>
              <a:spcAft>
                <a:spcPts val="0"/>
              </a:spcAft>
              <a:buClrTx/>
              <a:buSzTx/>
              <a:buFont typeface="Arial"/>
              <a:buNone/>
              <a:tabLst/>
              <a:defRPr lang="fr-FR" sz="1200" dirty="0">
                <a:solidFill>
                  <a:srgbClr val="020000"/>
                </a:solidFill>
              </a:defRPr>
            </a:lvl1pPr>
            <a:lvl2pPr>
              <a:defRPr sz="1200"/>
            </a:lvl2pPr>
            <a:lvl3pPr>
              <a:defRPr sz="1100"/>
            </a:lvl3pPr>
            <a:lvl4pPr>
              <a:defRPr sz="1050"/>
            </a:lvl4pPr>
            <a:lvl5pPr>
              <a:defRPr sz="1050"/>
            </a:lvl5pPr>
          </a:lstStyle>
          <a:p>
            <a:r>
              <a:rPr lang="fr-FR" sz="1400" dirty="0">
                <a:solidFill>
                  <a:srgbClr val="6F6F6F"/>
                </a:solidFill>
                <a:latin typeface="+mj-lt"/>
              </a:rPr>
              <a:t>Titre de colonne 1</a:t>
            </a:r>
            <a:endParaRPr lang="fr-FR" dirty="0">
              <a:solidFill>
                <a:srgbClr val="6F6F6F"/>
              </a:solidFill>
              <a:latin typeface="+mj-lt"/>
            </a:endParaRPr>
          </a:p>
        </p:txBody>
      </p:sp>
      <p:sp>
        <p:nvSpPr>
          <p:cNvPr id="23" name="Espace réservé du contenu 2"/>
          <p:cNvSpPr>
            <a:spLocks noGrp="1"/>
          </p:cNvSpPr>
          <p:nvPr>
            <p:ph idx="16" hasCustomPrompt="1"/>
          </p:nvPr>
        </p:nvSpPr>
        <p:spPr>
          <a:xfrm>
            <a:off x="5222240" y="1920240"/>
            <a:ext cx="3464560" cy="307777"/>
          </a:xfrm>
        </p:spPr>
        <p:txBody>
          <a:bodyPr numCol="1" spcCol="360000">
            <a:normAutofit/>
          </a:bodyPr>
          <a:lstStyle>
            <a:lvl1pPr marL="0" marR="0" indent="0" algn="l" defTabSz="457200" rtl="0" eaLnBrk="1" fontAlgn="auto" latinLnBrk="0" hangingPunct="1">
              <a:lnSpc>
                <a:spcPct val="100000"/>
              </a:lnSpc>
              <a:spcBef>
                <a:spcPts val="0"/>
              </a:spcBef>
              <a:spcAft>
                <a:spcPts val="0"/>
              </a:spcAft>
              <a:buClrTx/>
              <a:buSzTx/>
              <a:buFont typeface="Arial"/>
              <a:buNone/>
              <a:tabLst/>
              <a:defRPr lang="fr-FR" sz="1200" dirty="0">
                <a:solidFill>
                  <a:srgbClr val="020000"/>
                </a:solidFill>
              </a:defRPr>
            </a:lvl1pPr>
            <a:lvl2pPr>
              <a:defRPr sz="1200"/>
            </a:lvl2pPr>
            <a:lvl3pPr>
              <a:defRPr sz="1100"/>
            </a:lvl3pPr>
            <a:lvl4pPr>
              <a:defRPr sz="1050"/>
            </a:lvl4pPr>
            <a:lvl5pPr>
              <a:defRPr sz="1050"/>
            </a:lvl5pPr>
          </a:lstStyle>
          <a:p>
            <a:r>
              <a:rPr lang="fr-FR" sz="1400" dirty="0">
                <a:solidFill>
                  <a:srgbClr val="6F6F6F"/>
                </a:solidFill>
                <a:latin typeface="+mj-lt"/>
              </a:rPr>
              <a:t>Titre de colonne 2</a:t>
            </a:r>
            <a:endParaRPr lang="fr-FR" dirty="0">
              <a:solidFill>
                <a:srgbClr val="6F6F6F"/>
              </a:solidFill>
              <a:latin typeface="+mj-lt"/>
            </a:endParaRPr>
          </a:p>
        </p:txBody>
      </p:sp>
      <p:sp>
        <p:nvSpPr>
          <p:cNvPr id="24" name="Espace réservé du texte 2"/>
          <p:cNvSpPr>
            <a:spLocks noGrp="1"/>
          </p:cNvSpPr>
          <p:nvPr>
            <p:ph type="body" sz="quarter" idx="17" hasCustomPrompt="1"/>
          </p:nvPr>
        </p:nvSpPr>
        <p:spPr>
          <a:xfrm>
            <a:off x="1422400" y="1344189"/>
            <a:ext cx="2336799" cy="328824"/>
          </a:xfrm>
        </p:spPr>
        <p:txBody>
          <a:bodyPr>
            <a:noAutofit/>
          </a:bodyPr>
          <a:lstStyle>
            <a:lvl1pPr marL="0" indent="0" algn="ctr">
              <a:buNone/>
              <a:defRPr sz="1400" b="0" i="0">
                <a:solidFill>
                  <a:schemeClr val="bg1"/>
                </a:solidFill>
                <a:latin typeface="Glober SemiBold"/>
                <a:cs typeface="Glober SemiBold"/>
              </a:defRPr>
            </a:lvl1pPr>
          </a:lstStyle>
          <a:p>
            <a:pPr lvl="0"/>
            <a:r>
              <a:rPr lang="fr-FR" dirty="0"/>
              <a:t>SOUS-TITRE</a:t>
            </a:r>
          </a:p>
        </p:txBody>
      </p:sp>
      <p:sp>
        <p:nvSpPr>
          <p:cNvPr id="25" name="Titre 15"/>
          <p:cNvSpPr>
            <a:spLocks noGrp="1"/>
          </p:cNvSpPr>
          <p:nvPr>
            <p:ph type="title"/>
          </p:nvPr>
        </p:nvSpPr>
        <p:spPr>
          <a:xfrm>
            <a:off x="2410691" y="221517"/>
            <a:ext cx="6305202" cy="656694"/>
          </a:xfrm>
        </p:spPr>
        <p:txBody>
          <a:bodyPr/>
          <a:lstStyle/>
          <a:p>
            <a:r>
              <a:rPr lang="fr-FR" dirty="0"/>
              <a:t>Cliquez et modifiez le titre</a:t>
            </a:r>
          </a:p>
        </p:txBody>
      </p:sp>
      <p:sp>
        <p:nvSpPr>
          <p:cNvPr id="31" name="Ellipse 30"/>
          <p:cNvSpPr/>
          <p:nvPr userDrawn="1"/>
        </p:nvSpPr>
        <p:spPr>
          <a:xfrm>
            <a:off x="556211" y="6064929"/>
            <a:ext cx="274416" cy="274416"/>
          </a:xfrm>
          <a:prstGeom prst="ellipse">
            <a:avLst/>
          </a:prstGeom>
          <a:solidFill>
            <a:srgbClr val="6E50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2" name="Espace réservé du numéro de diapositive 5"/>
          <p:cNvSpPr>
            <a:spLocks noGrp="1"/>
          </p:cNvSpPr>
          <p:nvPr>
            <p:ph type="sldNum" sz="quarter" idx="12"/>
          </p:nvPr>
        </p:nvSpPr>
        <p:spPr>
          <a:xfrm>
            <a:off x="375920" y="6053896"/>
            <a:ext cx="638060" cy="234704"/>
          </a:xfrm>
          <a:prstGeom prst="rect">
            <a:avLst/>
          </a:prstGeom>
        </p:spPr>
        <p:txBody>
          <a:bodyPr/>
          <a:lstStyle>
            <a:lvl1pPr algn="ctr">
              <a:defRPr sz="1400">
                <a:solidFill>
                  <a:schemeClr val="bg1"/>
                </a:solidFill>
              </a:defRPr>
            </a:lvl1pPr>
          </a:lstStyle>
          <a:p>
            <a:fld id="{43B5D603-0D65-E745-B96E-A15BED22DBB9}" type="slidenum">
              <a:rPr lang="fr-FR" smtClean="0"/>
              <a:pPr/>
              <a:t>‹N°›</a:t>
            </a:fld>
            <a:endParaRPr lang="fr-FR" dirty="0"/>
          </a:p>
        </p:txBody>
      </p:sp>
    </p:spTree>
    <p:extLst>
      <p:ext uri="{BB962C8B-B14F-4D97-AF65-F5344CB8AC3E}">
        <p14:creationId xmlns:p14="http://schemas.microsoft.com/office/powerpoint/2010/main" val="3356697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RB_Vide">
    <p:spTree>
      <p:nvGrpSpPr>
        <p:cNvPr id="1" name=""/>
        <p:cNvGrpSpPr/>
        <p:nvPr/>
      </p:nvGrpSpPr>
      <p:grpSpPr>
        <a:xfrm>
          <a:off x="0" y="0"/>
          <a:ext cx="0" cy="0"/>
          <a:chOff x="0" y="0"/>
          <a:chExt cx="0" cy="0"/>
        </a:xfrm>
      </p:grpSpPr>
      <p:sp>
        <p:nvSpPr>
          <p:cNvPr id="7" name="Ellipse 6"/>
          <p:cNvSpPr/>
          <p:nvPr userDrawn="1"/>
        </p:nvSpPr>
        <p:spPr>
          <a:xfrm>
            <a:off x="556211" y="6064929"/>
            <a:ext cx="274416" cy="274416"/>
          </a:xfrm>
          <a:prstGeom prst="ellipse">
            <a:avLst/>
          </a:prstGeom>
          <a:solidFill>
            <a:srgbClr val="6E508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Espace réservé du numéro de diapositive 5"/>
          <p:cNvSpPr>
            <a:spLocks noGrp="1"/>
          </p:cNvSpPr>
          <p:nvPr>
            <p:ph type="sldNum" sz="quarter" idx="12"/>
          </p:nvPr>
        </p:nvSpPr>
        <p:spPr>
          <a:xfrm>
            <a:off x="375920" y="6053896"/>
            <a:ext cx="638060" cy="234704"/>
          </a:xfrm>
          <a:prstGeom prst="rect">
            <a:avLst/>
          </a:prstGeom>
        </p:spPr>
        <p:txBody>
          <a:bodyPr/>
          <a:lstStyle>
            <a:lvl1pPr algn="ctr">
              <a:defRPr sz="1400">
                <a:solidFill>
                  <a:schemeClr val="bg1"/>
                </a:solidFill>
              </a:defRPr>
            </a:lvl1pPr>
          </a:lstStyle>
          <a:p>
            <a:fld id="{43B5D603-0D65-E745-B96E-A15BED22DBB9}" type="slidenum">
              <a:rPr lang="fr-FR" smtClean="0"/>
              <a:pPr/>
              <a:t>‹N°›</a:t>
            </a:fld>
            <a:endParaRPr lang="fr-FR" dirty="0"/>
          </a:p>
        </p:txBody>
      </p:sp>
    </p:spTree>
    <p:extLst>
      <p:ext uri="{BB962C8B-B14F-4D97-AF65-F5344CB8AC3E}">
        <p14:creationId xmlns:p14="http://schemas.microsoft.com/office/powerpoint/2010/main" val="25017883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2410691" y="221517"/>
            <a:ext cx="6305202" cy="656694"/>
          </a:xfrm>
          <a:prstGeom prst="rect">
            <a:avLst/>
          </a:prstGeom>
        </p:spPr>
        <p:txBody>
          <a:bodyPr vert="horz" lIns="91440" tIns="45720" rIns="91440" bIns="45720" rtlCol="0" anchor="ctr">
            <a:normAutofit/>
          </a:bodyPr>
          <a:lstStyle/>
          <a:p>
            <a:r>
              <a:rPr lang="fr-FR" dirty="0"/>
              <a:t>Cliquez et modifiez le titre</a:t>
            </a:r>
          </a:p>
        </p:txBody>
      </p:sp>
      <p:sp>
        <p:nvSpPr>
          <p:cNvPr id="3" name="Espace réservé du texte 2"/>
          <p:cNvSpPr>
            <a:spLocks noGrp="1"/>
          </p:cNvSpPr>
          <p:nvPr>
            <p:ph type="body" idx="1"/>
          </p:nvPr>
        </p:nvSpPr>
        <p:spPr>
          <a:xfrm>
            <a:off x="1334022" y="1600200"/>
            <a:ext cx="7352778" cy="4525963"/>
          </a:xfrm>
          <a:prstGeom prst="rect">
            <a:avLst/>
          </a:prstGeom>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pic>
        <p:nvPicPr>
          <p:cNvPr id="5" name="Image 4">
            <a:extLst>
              <a:ext uri="{FF2B5EF4-FFF2-40B4-BE49-F238E27FC236}">
                <a16:creationId xmlns:a16="http://schemas.microsoft.com/office/drawing/2014/main" id="{32AFE8EE-E093-BE45-9B1D-EDBFB406A01A}"/>
              </a:ext>
            </a:extLst>
          </p:cNvPr>
          <p:cNvPicPr>
            <a:picLocks noChangeAspect="1"/>
          </p:cNvPicPr>
          <p:nvPr userDrawn="1"/>
        </p:nvPicPr>
        <p:blipFill>
          <a:blip r:embed="rId9"/>
          <a:stretch>
            <a:fillRect/>
          </a:stretch>
        </p:blipFill>
        <p:spPr>
          <a:xfrm>
            <a:off x="0" y="221517"/>
            <a:ext cx="2108949" cy="843580"/>
          </a:xfrm>
          <a:prstGeom prst="rect">
            <a:avLst/>
          </a:prstGeom>
        </p:spPr>
      </p:pic>
    </p:spTree>
    <p:extLst>
      <p:ext uri="{BB962C8B-B14F-4D97-AF65-F5344CB8AC3E}">
        <p14:creationId xmlns:p14="http://schemas.microsoft.com/office/powerpoint/2010/main" val="2697652983"/>
      </p:ext>
    </p:extLst>
  </p:cSld>
  <p:clrMap bg1="lt1" tx1="dk1" bg2="lt2" tx2="dk2" accent1="accent1" accent2="accent2" accent3="accent3" accent4="accent4" accent5="accent5" accent6="accent6" hlink="hlink" folHlink="folHlink"/>
  <p:sldLayoutIdLst>
    <p:sldLayoutId id="2147483707" r:id="rId1"/>
    <p:sldLayoutId id="2147483712" r:id="rId2"/>
    <p:sldLayoutId id="2147483694" r:id="rId3"/>
    <p:sldLayoutId id="2147483695" r:id="rId4"/>
    <p:sldLayoutId id="2147483706" r:id="rId5"/>
    <p:sldLayoutId id="2147483710" r:id="rId6"/>
    <p:sldLayoutId id="2147483711" r:id="rId7"/>
  </p:sldLayoutIdLst>
  <p:hf hdr="0" ftr="0" dt="0"/>
  <p:txStyles>
    <p:titleStyle>
      <a:lvl1pPr algn="l" defTabSz="457200" rtl="0" eaLnBrk="1" latinLnBrk="0" hangingPunct="1">
        <a:spcBef>
          <a:spcPct val="0"/>
        </a:spcBef>
        <a:buNone/>
        <a:defRPr sz="2800" b="0" i="0" kern="1200">
          <a:solidFill>
            <a:srgbClr val="595959"/>
          </a:solidFill>
          <a:latin typeface="Calibri" panose="020F0502020204030204" pitchFamily="34" charset="0"/>
          <a:ea typeface="+mj-ea"/>
          <a:cs typeface="Calibri" panose="020F0502020204030204" pitchFamily="34" charset="0"/>
        </a:defRPr>
      </a:lvl1pPr>
    </p:titleStyle>
    <p:bodyStyle>
      <a:lvl1pPr marL="342900" indent="-342900" algn="l" defTabSz="457200" rtl="0" eaLnBrk="1" latinLnBrk="0" hangingPunct="1">
        <a:spcBef>
          <a:spcPct val="20000"/>
        </a:spcBef>
        <a:buFont typeface="Arial"/>
        <a:buChar char="•"/>
        <a:defRPr sz="2000" kern="1200">
          <a:solidFill>
            <a:schemeClr val="tx1"/>
          </a:solidFill>
          <a:latin typeface="Calibri" panose="020F0502020204030204" pitchFamily="34" charset="0"/>
          <a:ea typeface="+mn-ea"/>
          <a:cs typeface="Calibri" panose="020F0502020204030204" pitchFamily="34" charset="0"/>
        </a:defRPr>
      </a:lvl1pPr>
      <a:lvl2pPr marL="742950" indent="-285750" algn="l" defTabSz="457200" rtl="0" eaLnBrk="1" latinLnBrk="0" hangingPunct="1">
        <a:spcBef>
          <a:spcPct val="20000"/>
        </a:spcBef>
        <a:buFont typeface="Arial"/>
        <a:buChar char="–"/>
        <a:defRPr sz="1800" kern="1200">
          <a:solidFill>
            <a:schemeClr val="tx1"/>
          </a:solidFill>
          <a:latin typeface="Calibri" panose="020F0502020204030204" pitchFamily="34" charset="0"/>
          <a:ea typeface="+mn-ea"/>
          <a:cs typeface="Calibri" panose="020F0502020204030204" pitchFamily="34" charset="0"/>
        </a:defRPr>
      </a:lvl2pPr>
      <a:lvl3pPr marL="1143000" indent="-228600" algn="l" defTabSz="457200" rtl="0" eaLnBrk="1" latinLnBrk="0" hangingPunct="1">
        <a:spcBef>
          <a:spcPct val="20000"/>
        </a:spcBef>
        <a:buFont typeface="Arial"/>
        <a:buChar char="•"/>
        <a:defRPr sz="1600" kern="1200">
          <a:solidFill>
            <a:schemeClr val="tx1"/>
          </a:solidFill>
          <a:latin typeface="Calibri" panose="020F0502020204030204" pitchFamily="34" charset="0"/>
          <a:ea typeface="+mn-ea"/>
          <a:cs typeface="Calibri" panose="020F0502020204030204" pitchFamily="34" charset="0"/>
        </a:defRPr>
      </a:lvl3pPr>
      <a:lvl4pPr marL="1600200" indent="-228600" algn="l" defTabSz="457200" rtl="0" eaLnBrk="1" latinLnBrk="0" hangingPunct="1">
        <a:spcBef>
          <a:spcPct val="20000"/>
        </a:spcBef>
        <a:buFont typeface="Arial"/>
        <a:buChar char="–"/>
        <a:defRPr sz="1400" kern="1200">
          <a:solidFill>
            <a:schemeClr val="tx1"/>
          </a:solidFill>
          <a:latin typeface="Calibri" panose="020F0502020204030204" pitchFamily="34" charset="0"/>
          <a:ea typeface="+mn-ea"/>
          <a:cs typeface="Calibri" panose="020F0502020204030204" pitchFamily="34" charset="0"/>
        </a:defRPr>
      </a:lvl4pPr>
      <a:lvl5pPr marL="2057400" indent="-228600" algn="l" defTabSz="457200" rtl="0" eaLnBrk="1" latinLnBrk="0" hangingPunct="1">
        <a:spcBef>
          <a:spcPct val="20000"/>
        </a:spcBef>
        <a:buFont typeface="Arial"/>
        <a:buChar char="»"/>
        <a:defRPr sz="1400" kern="1200">
          <a:solidFill>
            <a:schemeClr val="tx1"/>
          </a:solidFill>
          <a:latin typeface="Calibri" panose="020F0502020204030204" pitchFamily="34" charset="0"/>
          <a:ea typeface="+mn-ea"/>
          <a:cs typeface="Calibri" panose="020F0502020204030204"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8.jp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18.jp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3.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27.tiff"/><Relationship Id="rId5" Type="http://schemas.openxmlformats.org/officeDocument/2006/relationships/image" Target="../media/image26.tiff"/><Relationship Id="rId4" Type="http://schemas.openxmlformats.org/officeDocument/2006/relationships/image" Target="../media/image25.tiff"/></Relationships>
</file>

<file path=ppt/slides/_rels/slide23.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9.tif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jpg"/><Relationship Id="rId9" Type="http://schemas.openxmlformats.org/officeDocument/2006/relationships/image" Target="../media/image36.png"/></Relationships>
</file>

<file path=ppt/slides/_rels/slide2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png"/><Relationship Id="rId7"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2.png"/><Relationship Id="rId11" Type="http://schemas.openxmlformats.org/officeDocument/2006/relationships/image" Target="../media/image35.png"/><Relationship Id="rId5" Type="http://schemas.openxmlformats.org/officeDocument/2006/relationships/image" Target="../media/image39.gif"/><Relationship Id="rId10" Type="http://schemas.openxmlformats.org/officeDocument/2006/relationships/image" Target="../media/image34.png"/><Relationship Id="rId4" Type="http://schemas.openxmlformats.org/officeDocument/2006/relationships/image" Target="../media/image38.png"/><Relationship Id="rId9" Type="http://schemas.openxmlformats.org/officeDocument/2006/relationships/image" Target="../media/image41.jpg"/></Relationships>
</file>

<file path=ppt/slides/_rels/slide2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p:cNvSpPr txBox="1"/>
          <p:nvPr/>
        </p:nvSpPr>
        <p:spPr>
          <a:xfrm>
            <a:off x="1348979" y="1806704"/>
            <a:ext cx="7117821" cy="2400657"/>
          </a:xfrm>
          <a:prstGeom prst="rect">
            <a:avLst/>
          </a:prstGeom>
          <a:noFill/>
        </p:spPr>
        <p:txBody>
          <a:bodyPr wrap="square" rtlCol="0">
            <a:spAutoFit/>
          </a:bodyPr>
          <a:lstStyle/>
          <a:p>
            <a:pPr algn="ctr"/>
            <a:r>
              <a:rPr lang="fr-FR" sz="2400" dirty="0" err="1">
                <a:solidFill>
                  <a:schemeClr val="accent5">
                    <a:lumMod val="75000"/>
                  </a:schemeClr>
                </a:solidFill>
                <a:latin typeface="Calibri" panose="020F0502020204030204" pitchFamily="34" charset="0"/>
                <a:cs typeface="Calibri" panose="020F0502020204030204" pitchFamily="34" charset="0"/>
              </a:rPr>
              <a:t>Biodiversity</a:t>
            </a:r>
            <a:r>
              <a:rPr lang="fr-FR" sz="2400" dirty="0">
                <a:solidFill>
                  <a:schemeClr val="accent5">
                    <a:lumMod val="75000"/>
                  </a:schemeClr>
                </a:solidFill>
                <a:latin typeface="Calibri" panose="020F0502020204030204" pitchFamily="34" charset="0"/>
                <a:cs typeface="Calibri" panose="020F0502020204030204" pitchFamily="34" charset="0"/>
              </a:rPr>
              <a:t> </a:t>
            </a:r>
            <a:r>
              <a:rPr lang="fr-FR" sz="2400" dirty="0" err="1">
                <a:solidFill>
                  <a:schemeClr val="accent5">
                    <a:lumMod val="75000"/>
                  </a:schemeClr>
                </a:solidFill>
                <a:latin typeface="Calibri" panose="020F0502020204030204" pitchFamily="34" charset="0"/>
                <a:cs typeface="Calibri" panose="020F0502020204030204" pitchFamily="34" charset="0"/>
              </a:rPr>
              <a:t>knowledge</a:t>
            </a:r>
            <a:r>
              <a:rPr lang="fr-FR" sz="2400" dirty="0">
                <a:solidFill>
                  <a:schemeClr val="accent5">
                    <a:lumMod val="75000"/>
                  </a:schemeClr>
                </a:solidFill>
                <a:latin typeface="Calibri" panose="020F0502020204030204" pitchFamily="34" charset="0"/>
                <a:cs typeface="Calibri" panose="020F0502020204030204" pitchFamily="34" charset="0"/>
              </a:rPr>
              <a:t> </a:t>
            </a:r>
            <a:r>
              <a:rPr lang="fr-FR" sz="2400" dirty="0" err="1">
                <a:solidFill>
                  <a:schemeClr val="accent5">
                    <a:lumMod val="75000"/>
                  </a:schemeClr>
                </a:solidFill>
                <a:latin typeface="Calibri" panose="020F0502020204030204" pitchFamily="34" charset="0"/>
                <a:cs typeface="Calibri" panose="020F0502020204030204" pitchFamily="34" charset="0"/>
              </a:rPr>
              <a:t>synthesis</a:t>
            </a:r>
            <a:r>
              <a:rPr lang="fr-FR" sz="2400" dirty="0">
                <a:solidFill>
                  <a:schemeClr val="accent5">
                    <a:lumMod val="75000"/>
                  </a:schemeClr>
                </a:solidFill>
                <a:latin typeface="Calibri" panose="020F0502020204030204" pitchFamily="34" charset="0"/>
                <a:cs typeface="Calibri" panose="020F0502020204030204" pitchFamily="34" charset="0"/>
              </a:rPr>
              <a:t>: an introduction to </a:t>
            </a:r>
            <a:r>
              <a:rPr lang="fr-FR" sz="2400" dirty="0" err="1">
                <a:solidFill>
                  <a:schemeClr val="accent5">
                    <a:lumMod val="75000"/>
                  </a:schemeClr>
                </a:solidFill>
                <a:latin typeface="Calibri" panose="020F0502020204030204" pitchFamily="34" charset="0"/>
                <a:cs typeface="Calibri" panose="020F0502020204030204" pitchFamily="34" charset="0"/>
              </a:rPr>
              <a:t>meta</a:t>
            </a:r>
            <a:r>
              <a:rPr lang="fr-FR" sz="2400" dirty="0">
                <a:solidFill>
                  <a:schemeClr val="accent5">
                    <a:lumMod val="75000"/>
                  </a:schemeClr>
                </a:solidFill>
                <a:latin typeface="Calibri" panose="020F0502020204030204" pitchFamily="34" charset="0"/>
                <a:cs typeface="Calibri" panose="020F0502020204030204" pitchFamily="34" charset="0"/>
              </a:rPr>
              <a:t>-analyses and </a:t>
            </a:r>
            <a:r>
              <a:rPr lang="fr-FR" sz="2400" dirty="0" err="1">
                <a:solidFill>
                  <a:schemeClr val="accent5">
                    <a:lumMod val="75000"/>
                  </a:schemeClr>
                </a:solidFill>
                <a:latin typeface="Calibri" panose="020F0502020204030204" pitchFamily="34" charset="0"/>
                <a:cs typeface="Calibri" panose="020F0502020204030204" pitchFamily="34" charset="0"/>
              </a:rPr>
              <a:t>systematic</a:t>
            </a:r>
            <a:r>
              <a:rPr lang="fr-FR" sz="2400" dirty="0">
                <a:solidFill>
                  <a:schemeClr val="accent5">
                    <a:lumMod val="75000"/>
                  </a:schemeClr>
                </a:solidFill>
                <a:latin typeface="Calibri" panose="020F0502020204030204" pitchFamily="34" charset="0"/>
                <a:cs typeface="Calibri" panose="020F0502020204030204" pitchFamily="34" charset="0"/>
              </a:rPr>
              <a:t> </a:t>
            </a:r>
            <a:r>
              <a:rPr lang="fr-FR" sz="2400" dirty="0" err="1">
                <a:solidFill>
                  <a:schemeClr val="accent5">
                    <a:lumMod val="75000"/>
                  </a:schemeClr>
                </a:solidFill>
                <a:latin typeface="Calibri" panose="020F0502020204030204" pitchFamily="34" charset="0"/>
                <a:cs typeface="Calibri" panose="020F0502020204030204" pitchFamily="34" charset="0"/>
              </a:rPr>
              <a:t>reviews</a:t>
            </a:r>
            <a:br>
              <a:rPr lang="fr-FR" sz="1200" dirty="0">
                <a:solidFill>
                  <a:schemeClr val="accent5">
                    <a:lumMod val="75000"/>
                  </a:schemeClr>
                </a:solidFill>
                <a:latin typeface="Calibri" panose="020F0502020204030204" pitchFamily="34" charset="0"/>
                <a:cs typeface="Calibri" panose="020F0502020204030204" pitchFamily="34" charset="0"/>
              </a:rPr>
            </a:br>
            <a:br>
              <a:rPr lang="fr-FR" sz="1200" dirty="0">
                <a:solidFill>
                  <a:schemeClr val="bg2">
                    <a:lumMod val="50000"/>
                  </a:schemeClr>
                </a:solidFill>
                <a:latin typeface="Calibri" panose="020F0502020204030204" pitchFamily="34" charset="0"/>
                <a:cs typeface="Calibri" panose="020F0502020204030204" pitchFamily="34" charset="0"/>
              </a:rPr>
            </a:br>
            <a:r>
              <a:rPr lang="fr-FR" sz="2400" dirty="0" err="1">
                <a:solidFill>
                  <a:schemeClr val="tx1">
                    <a:lumMod val="75000"/>
                    <a:lumOff val="25000"/>
                  </a:schemeClr>
                </a:solidFill>
                <a:latin typeface="Calibri" panose="020F0502020204030204" pitchFamily="34" charset="0"/>
                <a:cs typeface="Calibri" panose="020F0502020204030204" pitchFamily="34" charset="0"/>
              </a:rPr>
              <a:t>Why</a:t>
            </a:r>
            <a:r>
              <a:rPr lang="fr-FR" sz="2400" dirty="0">
                <a:solidFill>
                  <a:schemeClr val="tx1">
                    <a:lumMod val="75000"/>
                    <a:lumOff val="25000"/>
                  </a:schemeClr>
                </a:solidFill>
                <a:latin typeface="Calibri" panose="020F0502020204030204" pitchFamily="34" charset="0"/>
                <a:cs typeface="Calibri" panose="020F0502020204030204" pitchFamily="34" charset="0"/>
              </a:rPr>
              <a:t> do </a:t>
            </a:r>
            <a:r>
              <a:rPr lang="fr-FR" sz="2400" dirty="0" err="1">
                <a:solidFill>
                  <a:schemeClr val="tx1">
                    <a:lumMod val="75000"/>
                    <a:lumOff val="25000"/>
                  </a:schemeClr>
                </a:solidFill>
                <a:latin typeface="Calibri" panose="020F0502020204030204" pitchFamily="34" charset="0"/>
                <a:cs typeface="Calibri" panose="020F0502020204030204" pitchFamily="34" charset="0"/>
              </a:rPr>
              <a:t>we</a:t>
            </a:r>
            <a:r>
              <a:rPr lang="fr-FR" sz="2400" dirty="0">
                <a:solidFill>
                  <a:schemeClr val="tx1">
                    <a:lumMod val="75000"/>
                    <a:lumOff val="25000"/>
                  </a:schemeClr>
                </a:solidFill>
                <a:latin typeface="Calibri" panose="020F0502020204030204" pitchFamily="34" charset="0"/>
                <a:cs typeface="Calibri" panose="020F0502020204030204" pitchFamily="34" charset="0"/>
              </a:rPr>
              <a:t> </a:t>
            </a:r>
            <a:r>
              <a:rPr lang="fr-FR" sz="2400" dirty="0" err="1">
                <a:solidFill>
                  <a:schemeClr val="tx1">
                    <a:lumMod val="75000"/>
                    <a:lumOff val="25000"/>
                  </a:schemeClr>
                </a:solidFill>
                <a:latin typeface="Calibri" panose="020F0502020204030204" pitchFamily="34" charset="0"/>
                <a:cs typeface="Calibri" panose="020F0502020204030204" pitchFamily="34" charset="0"/>
              </a:rPr>
              <a:t>need</a:t>
            </a:r>
            <a:r>
              <a:rPr lang="fr-FR" sz="2400" dirty="0">
                <a:solidFill>
                  <a:schemeClr val="tx1">
                    <a:lumMod val="75000"/>
                    <a:lumOff val="25000"/>
                  </a:schemeClr>
                </a:solidFill>
                <a:latin typeface="Calibri" panose="020F0502020204030204" pitchFamily="34" charset="0"/>
                <a:cs typeface="Calibri" panose="020F0502020204030204" pitchFamily="34" charset="0"/>
              </a:rPr>
              <a:t> </a:t>
            </a:r>
            <a:r>
              <a:rPr lang="fr-FR" sz="2400" dirty="0" err="1">
                <a:solidFill>
                  <a:schemeClr val="tx1">
                    <a:lumMod val="75000"/>
                    <a:lumOff val="25000"/>
                  </a:schemeClr>
                </a:solidFill>
                <a:latin typeface="Calibri" panose="020F0502020204030204" pitchFamily="34" charset="0"/>
                <a:cs typeface="Calibri" panose="020F0502020204030204" pitchFamily="34" charset="0"/>
              </a:rPr>
              <a:t>systematic</a:t>
            </a:r>
            <a:r>
              <a:rPr lang="fr-FR" sz="2400" dirty="0">
                <a:solidFill>
                  <a:schemeClr val="tx1">
                    <a:lumMod val="75000"/>
                    <a:lumOff val="25000"/>
                  </a:schemeClr>
                </a:solidFill>
                <a:latin typeface="Calibri" panose="020F0502020204030204" pitchFamily="34" charset="0"/>
                <a:cs typeface="Calibri" panose="020F0502020204030204" pitchFamily="34" charset="0"/>
              </a:rPr>
              <a:t> </a:t>
            </a:r>
            <a:r>
              <a:rPr lang="fr-FR" sz="2400" dirty="0" err="1">
                <a:solidFill>
                  <a:schemeClr val="tx1">
                    <a:lumMod val="75000"/>
                    <a:lumOff val="25000"/>
                  </a:schemeClr>
                </a:solidFill>
                <a:latin typeface="Calibri" panose="020F0502020204030204" pitchFamily="34" charset="0"/>
                <a:cs typeface="Calibri" panose="020F0502020204030204" pitchFamily="34" charset="0"/>
              </a:rPr>
              <a:t>review</a:t>
            </a:r>
            <a:r>
              <a:rPr lang="fr-FR" sz="2400" dirty="0">
                <a:solidFill>
                  <a:schemeClr val="tx1">
                    <a:lumMod val="75000"/>
                    <a:lumOff val="25000"/>
                  </a:schemeClr>
                </a:solidFill>
                <a:latin typeface="Calibri" panose="020F0502020204030204" pitchFamily="34" charset="0"/>
                <a:cs typeface="Calibri" panose="020F0502020204030204" pitchFamily="34" charset="0"/>
              </a:rPr>
              <a:t> </a:t>
            </a:r>
          </a:p>
          <a:p>
            <a:pPr algn="ctr"/>
            <a:r>
              <a:rPr lang="fr-FR" sz="2400" dirty="0">
                <a:solidFill>
                  <a:schemeClr val="tx1">
                    <a:lumMod val="75000"/>
                    <a:lumOff val="25000"/>
                  </a:schemeClr>
                </a:solidFill>
                <a:latin typeface="Calibri" panose="020F0502020204030204" pitchFamily="34" charset="0"/>
                <a:cs typeface="Calibri" panose="020F0502020204030204" pitchFamily="34" charset="0"/>
              </a:rPr>
              <a:t>and </a:t>
            </a:r>
            <a:r>
              <a:rPr lang="fr-FR" sz="2400" dirty="0" err="1">
                <a:solidFill>
                  <a:schemeClr val="tx1">
                    <a:lumMod val="75000"/>
                    <a:lumOff val="25000"/>
                  </a:schemeClr>
                </a:solidFill>
                <a:latin typeface="Calibri" panose="020F0502020204030204" pitchFamily="34" charset="0"/>
                <a:cs typeface="Calibri" panose="020F0502020204030204" pitchFamily="34" charset="0"/>
              </a:rPr>
              <a:t>evidence</a:t>
            </a:r>
            <a:r>
              <a:rPr lang="fr-FR" sz="2400" dirty="0">
                <a:solidFill>
                  <a:schemeClr val="tx1">
                    <a:lumMod val="75000"/>
                    <a:lumOff val="25000"/>
                  </a:schemeClr>
                </a:solidFill>
                <a:latin typeface="Calibri" panose="020F0502020204030204" pitchFamily="34" charset="0"/>
                <a:cs typeface="Calibri" panose="020F0502020204030204" pitchFamily="34" charset="0"/>
              </a:rPr>
              <a:t> </a:t>
            </a:r>
            <a:r>
              <a:rPr lang="fr-FR" sz="2400" dirty="0" err="1">
                <a:solidFill>
                  <a:schemeClr val="tx1">
                    <a:lumMod val="75000"/>
                    <a:lumOff val="25000"/>
                  </a:schemeClr>
                </a:solidFill>
                <a:latin typeface="Calibri" panose="020F0502020204030204" pitchFamily="34" charset="0"/>
                <a:cs typeface="Calibri" panose="020F0502020204030204" pitchFamily="34" charset="0"/>
              </a:rPr>
              <a:t>maps</a:t>
            </a:r>
            <a:r>
              <a:rPr lang="fr-FR" sz="2400" dirty="0">
                <a:solidFill>
                  <a:schemeClr val="tx1">
                    <a:lumMod val="75000"/>
                    <a:lumOff val="25000"/>
                  </a:schemeClr>
                </a:solidFill>
                <a:latin typeface="Calibri" panose="020F0502020204030204" pitchFamily="34" charset="0"/>
                <a:cs typeface="Calibri" panose="020F0502020204030204" pitchFamily="34" charset="0"/>
              </a:rPr>
              <a:t>?</a:t>
            </a:r>
          </a:p>
          <a:p>
            <a:pPr algn="ctr"/>
            <a:endParaRPr lang="fr-FR" sz="2400" dirty="0">
              <a:solidFill>
                <a:schemeClr val="tx1">
                  <a:lumMod val="75000"/>
                  <a:lumOff val="25000"/>
                </a:schemeClr>
              </a:solidFill>
              <a:latin typeface="Calibri" panose="020F0502020204030204" pitchFamily="34" charset="0"/>
              <a:cs typeface="Calibri" panose="020F0502020204030204" pitchFamily="34" charset="0"/>
            </a:endParaRPr>
          </a:p>
          <a:p>
            <a:pPr algn="ctr"/>
            <a:r>
              <a:rPr lang="fr-FR" i="1" dirty="0" err="1">
                <a:solidFill>
                  <a:schemeClr val="tx1">
                    <a:lumMod val="75000"/>
                    <a:lumOff val="25000"/>
                  </a:schemeClr>
                </a:solidFill>
                <a:latin typeface="Calibri" panose="020F0502020204030204" pitchFamily="34" charset="0"/>
                <a:cs typeface="Calibri" panose="020F0502020204030204" pitchFamily="34" charset="0"/>
              </a:rPr>
              <a:t>October</a:t>
            </a:r>
            <a:r>
              <a:rPr lang="fr-FR" i="1" dirty="0">
                <a:solidFill>
                  <a:schemeClr val="tx1">
                    <a:lumMod val="75000"/>
                    <a:lumOff val="25000"/>
                  </a:schemeClr>
                </a:solidFill>
                <a:latin typeface="Calibri" panose="020F0502020204030204" pitchFamily="34" charset="0"/>
                <a:cs typeface="Calibri" panose="020F0502020204030204" pitchFamily="34" charset="0"/>
              </a:rPr>
              <a:t> 2022</a:t>
            </a:r>
          </a:p>
        </p:txBody>
      </p:sp>
      <p:sp>
        <p:nvSpPr>
          <p:cNvPr id="5" name="ZoneTexte 4"/>
          <p:cNvSpPr txBox="1"/>
          <p:nvPr/>
        </p:nvSpPr>
        <p:spPr>
          <a:xfrm>
            <a:off x="2064190" y="4805129"/>
            <a:ext cx="5758136" cy="523220"/>
          </a:xfrm>
          <a:prstGeom prst="rect">
            <a:avLst/>
          </a:prstGeom>
          <a:noFill/>
        </p:spPr>
        <p:txBody>
          <a:bodyPr wrap="square" rtlCol="0">
            <a:spAutoFit/>
          </a:bodyPr>
          <a:lstStyle/>
          <a:p>
            <a:pPr algn="ctr"/>
            <a:r>
              <a:rPr lang="fr-FR" sz="1400" dirty="0" err="1">
                <a:solidFill>
                  <a:schemeClr val="tx1">
                    <a:lumMod val="75000"/>
                    <a:lumOff val="25000"/>
                  </a:schemeClr>
                </a:solidFill>
                <a:latin typeface="Calibri" panose="020F0502020204030204" pitchFamily="34" charset="0"/>
                <a:cs typeface="Calibri" panose="020F0502020204030204" pitchFamily="34" charset="0"/>
              </a:rPr>
              <a:t>Beillouin</a:t>
            </a:r>
            <a:r>
              <a:rPr lang="fr-FR" sz="1400" dirty="0">
                <a:solidFill>
                  <a:schemeClr val="tx1">
                    <a:lumMod val="75000"/>
                    <a:lumOff val="25000"/>
                  </a:schemeClr>
                </a:solidFill>
                <a:latin typeface="Calibri" panose="020F0502020204030204" pitchFamily="34" charset="0"/>
                <a:cs typeface="Calibri" panose="020F0502020204030204" pitchFamily="34" charset="0"/>
              </a:rPr>
              <a:t> Damien</a:t>
            </a:r>
          </a:p>
          <a:p>
            <a:pPr algn="ctr"/>
            <a:r>
              <a:rPr lang="fr-FR" sz="1400" dirty="0">
                <a:solidFill>
                  <a:schemeClr val="tx1">
                    <a:lumMod val="75000"/>
                    <a:lumOff val="25000"/>
                  </a:schemeClr>
                </a:solidFill>
                <a:latin typeface="Calibri" panose="020F0502020204030204" pitchFamily="34" charset="0"/>
                <a:cs typeface="Calibri" panose="020F0502020204030204" pitchFamily="34" charset="0"/>
              </a:rPr>
              <a:t>Chercheur CIRAD- </a:t>
            </a:r>
            <a:r>
              <a:rPr lang="fr-FR" sz="1400" dirty="0" err="1">
                <a:solidFill>
                  <a:schemeClr val="tx1">
                    <a:lumMod val="75000"/>
                    <a:lumOff val="25000"/>
                  </a:schemeClr>
                </a:solidFill>
                <a:latin typeface="Calibri" panose="020F0502020204030204" pitchFamily="34" charset="0"/>
                <a:cs typeface="Calibri" panose="020F0502020204030204" pitchFamily="34" charset="0"/>
              </a:rPr>
              <a:t>Hortsys</a:t>
            </a:r>
            <a:endParaRPr lang="fr-FR" sz="1400" dirty="0">
              <a:solidFill>
                <a:schemeClr val="tx1">
                  <a:lumMod val="75000"/>
                  <a:lumOff val="2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815361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Contradictatory</a:t>
            </a:r>
            <a:r>
              <a:rPr lang="fr-FR" dirty="0"/>
              <a:t> </a:t>
            </a:r>
            <a:r>
              <a:rPr lang="fr-FR" dirty="0" err="1"/>
              <a:t>evidence</a:t>
            </a:r>
            <a:endParaRPr lang="fr-FR" dirty="0"/>
          </a:p>
        </p:txBody>
      </p:sp>
      <p:sp>
        <p:nvSpPr>
          <p:cNvPr id="7" name="Espace réservé du numéro de diapositive 6"/>
          <p:cNvSpPr>
            <a:spLocks noGrp="1"/>
          </p:cNvSpPr>
          <p:nvPr>
            <p:ph type="sldNum" sz="quarter" idx="12"/>
          </p:nvPr>
        </p:nvSpPr>
        <p:spPr/>
        <p:txBody>
          <a:bodyPr/>
          <a:lstStyle/>
          <a:p>
            <a:fld id="{43B5D603-0D65-E745-B96E-A15BED22DBB9}" type="slidenum">
              <a:rPr lang="fr-FR" smtClean="0">
                <a:latin typeface="Calibri" panose="020F0502020204030204" pitchFamily="34" charset="0"/>
                <a:cs typeface="Calibri" panose="020F0502020204030204" pitchFamily="34" charset="0"/>
              </a:rPr>
              <a:pPr/>
              <a:t>10</a:t>
            </a:fld>
            <a:endParaRPr lang="fr-FR" dirty="0">
              <a:latin typeface="Calibri" panose="020F0502020204030204" pitchFamily="34" charset="0"/>
              <a:cs typeface="Calibri" panose="020F0502020204030204" pitchFamily="34" charset="0"/>
            </a:endParaRPr>
          </a:p>
        </p:txBody>
      </p:sp>
      <p:pic>
        <p:nvPicPr>
          <p:cNvPr id="4" name="Image 3">
            <a:extLst>
              <a:ext uri="{FF2B5EF4-FFF2-40B4-BE49-F238E27FC236}">
                <a16:creationId xmlns:a16="http://schemas.microsoft.com/office/drawing/2014/main" id="{C3BF6B8F-D318-D147-8CBB-6176FC1A1D6D}"/>
              </a:ext>
            </a:extLst>
          </p:cNvPr>
          <p:cNvPicPr>
            <a:picLocks noChangeAspect="1"/>
          </p:cNvPicPr>
          <p:nvPr/>
        </p:nvPicPr>
        <p:blipFill rotWithShape="1">
          <a:blip r:embed="rId3"/>
          <a:srcRect r="21187"/>
          <a:stretch/>
        </p:blipFill>
        <p:spPr>
          <a:xfrm>
            <a:off x="1582058" y="1338943"/>
            <a:ext cx="5101771" cy="4612199"/>
          </a:xfrm>
          <a:prstGeom prst="rect">
            <a:avLst/>
          </a:prstGeom>
        </p:spPr>
      </p:pic>
      <p:sp>
        <p:nvSpPr>
          <p:cNvPr id="8" name="ZoneTexte 7">
            <a:extLst>
              <a:ext uri="{FF2B5EF4-FFF2-40B4-BE49-F238E27FC236}">
                <a16:creationId xmlns:a16="http://schemas.microsoft.com/office/drawing/2014/main" id="{7DE9AEB4-0D70-1140-A374-53FC3A2AA1F8}"/>
              </a:ext>
            </a:extLst>
          </p:cNvPr>
          <p:cNvSpPr txBox="1"/>
          <p:nvPr/>
        </p:nvSpPr>
        <p:spPr>
          <a:xfrm>
            <a:off x="5865176" y="6604652"/>
            <a:ext cx="1772152" cy="307777"/>
          </a:xfrm>
          <a:prstGeom prst="rect">
            <a:avLst/>
          </a:prstGeom>
          <a:noFill/>
        </p:spPr>
        <p:txBody>
          <a:bodyPr wrap="none" rtlCol="0">
            <a:spAutoFit/>
          </a:bodyPr>
          <a:lstStyle/>
          <a:p>
            <a:r>
              <a:rPr lang="fr-FR" sz="1400" i="1" dirty="0"/>
              <a:t>Cancer de la prostate</a:t>
            </a:r>
          </a:p>
        </p:txBody>
      </p:sp>
    </p:spTree>
    <p:extLst>
      <p:ext uri="{BB962C8B-B14F-4D97-AF65-F5344CB8AC3E}">
        <p14:creationId xmlns:p14="http://schemas.microsoft.com/office/powerpoint/2010/main" val="7181694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 </a:t>
            </a:r>
            <a:r>
              <a:rPr lang="fr-FR" dirty="0" err="1"/>
              <a:t>plethora</a:t>
            </a:r>
            <a:r>
              <a:rPr lang="fr-FR" dirty="0"/>
              <a:t> of </a:t>
            </a:r>
            <a:r>
              <a:rPr lang="fr-FR" dirty="0" err="1"/>
              <a:t>scientific</a:t>
            </a:r>
            <a:r>
              <a:rPr lang="fr-FR" dirty="0"/>
              <a:t> articles</a:t>
            </a:r>
          </a:p>
        </p:txBody>
      </p:sp>
      <p:sp>
        <p:nvSpPr>
          <p:cNvPr id="7" name="Espace réservé du numéro de diapositive 6"/>
          <p:cNvSpPr>
            <a:spLocks noGrp="1"/>
          </p:cNvSpPr>
          <p:nvPr>
            <p:ph type="sldNum" sz="quarter" idx="12"/>
          </p:nvPr>
        </p:nvSpPr>
        <p:spPr/>
        <p:txBody>
          <a:bodyPr/>
          <a:lstStyle/>
          <a:p>
            <a:fld id="{43B5D603-0D65-E745-B96E-A15BED22DBB9}" type="slidenum">
              <a:rPr lang="fr-FR" smtClean="0">
                <a:latin typeface="Calibri" panose="020F0502020204030204" pitchFamily="34" charset="0"/>
                <a:cs typeface="Calibri" panose="020F0502020204030204" pitchFamily="34" charset="0"/>
              </a:rPr>
              <a:pPr/>
              <a:t>11</a:t>
            </a:fld>
            <a:endParaRPr lang="fr-FR" dirty="0">
              <a:latin typeface="Calibri" panose="020F0502020204030204" pitchFamily="34" charset="0"/>
              <a:cs typeface="Calibri" panose="020F0502020204030204" pitchFamily="34" charset="0"/>
            </a:endParaRPr>
          </a:p>
        </p:txBody>
      </p:sp>
      <p:pic>
        <p:nvPicPr>
          <p:cNvPr id="5" name="Image 4">
            <a:extLst>
              <a:ext uri="{FF2B5EF4-FFF2-40B4-BE49-F238E27FC236}">
                <a16:creationId xmlns:a16="http://schemas.microsoft.com/office/drawing/2014/main" id="{D4983B79-8881-AC47-82B4-D8460A7BFDAE}"/>
              </a:ext>
            </a:extLst>
          </p:cNvPr>
          <p:cNvPicPr>
            <a:picLocks noChangeAspect="1"/>
          </p:cNvPicPr>
          <p:nvPr/>
        </p:nvPicPr>
        <p:blipFill>
          <a:blip r:embed="rId3"/>
          <a:stretch>
            <a:fillRect/>
          </a:stretch>
        </p:blipFill>
        <p:spPr>
          <a:xfrm>
            <a:off x="1831016" y="1594194"/>
            <a:ext cx="6520892" cy="4188420"/>
          </a:xfrm>
          <a:prstGeom prst="rect">
            <a:avLst/>
          </a:prstGeom>
        </p:spPr>
      </p:pic>
      <p:sp>
        <p:nvSpPr>
          <p:cNvPr id="3" name="Rectangle 2">
            <a:extLst>
              <a:ext uri="{FF2B5EF4-FFF2-40B4-BE49-F238E27FC236}">
                <a16:creationId xmlns:a16="http://schemas.microsoft.com/office/drawing/2014/main" id="{9CC3CDBB-A5F1-5949-9EC1-4999D10EE839}"/>
              </a:ext>
            </a:extLst>
          </p:cNvPr>
          <p:cNvSpPr/>
          <p:nvPr/>
        </p:nvSpPr>
        <p:spPr>
          <a:xfrm>
            <a:off x="4572000" y="6153135"/>
            <a:ext cx="4572000" cy="646331"/>
          </a:xfrm>
          <a:prstGeom prst="rect">
            <a:avLst/>
          </a:prstGeom>
        </p:spPr>
        <p:txBody>
          <a:bodyPr>
            <a:spAutoFit/>
          </a:bodyPr>
          <a:lstStyle/>
          <a:p>
            <a:r>
              <a:rPr lang="en-US" sz="1200" dirty="0">
                <a:latin typeface="Calibri" panose="020F0502020204030204" pitchFamily="34" charset="0"/>
                <a:ea typeface="Calibri" panose="020F0502020204030204" pitchFamily="34" charset="0"/>
              </a:rPr>
              <a:t>Minx J.C., Callaghan M., Lamb W.F., </a:t>
            </a:r>
            <a:r>
              <a:rPr lang="en-US" sz="1200" dirty="0" err="1">
                <a:latin typeface="Calibri" panose="020F0502020204030204" pitchFamily="34" charset="0"/>
                <a:ea typeface="Calibri" panose="020F0502020204030204" pitchFamily="34" charset="0"/>
              </a:rPr>
              <a:t>Garard</a:t>
            </a:r>
            <a:r>
              <a:rPr lang="en-US" sz="1200" dirty="0">
                <a:latin typeface="Calibri" panose="020F0502020204030204" pitchFamily="34" charset="0"/>
                <a:ea typeface="Calibri" panose="020F0502020204030204" pitchFamily="34" charset="0"/>
              </a:rPr>
              <a:t> J., </a:t>
            </a:r>
            <a:r>
              <a:rPr lang="en-US" sz="1200" dirty="0" err="1">
                <a:latin typeface="Calibri" panose="020F0502020204030204" pitchFamily="34" charset="0"/>
                <a:ea typeface="Calibri" panose="020F0502020204030204" pitchFamily="34" charset="0"/>
              </a:rPr>
              <a:t>Edenhofer</a:t>
            </a:r>
            <a:r>
              <a:rPr lang="en-US" sz="1200" dirty="0">
                <a:latin typeface="Calibri" panose="020F0502020204030204" pitchFamily="34" charset="0"/>
                <a:ea typeface="Calibri" panose="020F0502020204030204" pitchFamily="34" charset="0"/>
              </a:rPr>
              <a:t> O. 2017. Learning about climate change solutions in the IPCC and beyond. Environmental Science and Policy 77, 252-259</a:t>
            </a:r>
            <a:r>
              <a:rPr lang="fr-FR" sz="1200" dirty="0"/>
              <a:t> </a:t>
            </a:r>
          </a:p>
        </p:txBody>
      </p:sp>
    </p:spTree>
    <p:extLst>
      <p:ext uri="{BB962C8B-B14F-4D97-AF65-F5344CB8AC3E}">
        <p14:creationId xmlns:p14="http://schemas.microsoft.com/office/powerpoint/2010/main" val="37526081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 </a:t>
            </a:r>
            <a:r>
              <a:rPr lang="fr-FR" dirty="0" err="1"/>
              <a:t>plethora</a:t>
            </a:r>
            <a:r>
              <a:rPr lang="fr-FR" dirty="0"/>
              <a:t> of </a:t>
            </a:r>
            <a:r>
              <a:rPr lang="fr-FR" dirty="0" err="1"/>
              <a:t>scientific</a:t>
            </a:r>
            <a:r>
              <a:rPr lang="fr-FR" dirty="0"/>
              <a:t> articles</a:t>
            </a:r>
          </a:p>
        </p:txBody>
      </p:sp>
      <p:sp>
        <p:nvSpPr>
          <p:cNvPr id="7" name="Espace réservé du numéro de diapositive 6"/>
          <p:cNvSpPr>
            <a:spLocks noGrp="1"/>
          </p:cNvSpPr>
          <p:nvPr>
            <p:ph type="sldNum" sz="quarter" idx="12"/>
          </p:nvPr>
        </p:nvSpPr>
        <p:spPr/>
        <p:txBody>
          <a:bodyPr/>
          <a:lstStyle/>
          <a:p>
            <a:fld id="{43B5D603-0D65-E745-B96E-A15BED22DBB9}" type="slidenum">
              <a:rPr lang="fr-FR" smtClean="0">
                <a:latin typeface="Calibri" panose="020F0502020204030204" pitchFamily="34" charset="0"/>
                <a:cs typeface="Calibri" panose="020F0502020204030204" pitchFamily="34" charset="0"/>
              </a:rPr>
              <a:pPr/>
              <a:t>12</a:t>
            </a:fld>
            <a:endParaRPr lang="fr-FR" dirty="0">
              <a:latin typeface="Calibri" panose="020F0502020204030204" pitchFamily="34" charset="0"/>
              <a:cs typeface="Calibri" panose="020F0502020204030204" pitchFamily="34" charset="0"/>
            </a:endParaRPr>
          </a:p>
        </p:txBody>
      </p:sp>
      <p:pic>
        <p:nvPicPr>
          <p:cNvPr id="5" name="Image 4">
            <a:extLst>
              <a:ext uri="{FF2B5EF4-FFF2-40B4-BE49-F238E27FC236}">
                <a16:creationId xmlns:a16="http://schemas.microsoft.com/office/drawing/2014/main" id="{D4983B79-8881-AC47-82B4-D8460A7BFDAE}"/>
              </a:ext>
            </a:extLst>
          </p:cNvPr>
          <p:cNvPicPr>
            <a:picLocks noChangeAspect="1"/>
          </p:cNvPicPr>
          <p:nvPr/>
        </p:nvPicPr>
        <p:blipFill>
          <a:blip r:embed="rId3"/>
          <a:stretch>
            <a:fillRect/>
          </a:stretch>
        </p:blipFill>
        <p:spPr>
          <a:xfrm>
            <a:off x="2951478" y="1066160"/>
            <a:ext cx="4750088" cy="3051019"/>
          </a:xfrm>
          <a:prstGeom prst="rect">
            <a:avLst/>
          </a:prstGeom>
        </p:spPr>
      </p:pic>
      <p:sp>
        <p:nvSpPr>
          <p:cNvPr id="6" name="ZoneTexte 5">
            <a:extLst>
              <a:ext uri="{FF2B5EF4-FFF2-40B4-BE49-F238E27FC236}">
                <a16:creationId xmlns:a16="http://schemas.microsoft.com/office/drawing/2014/main" id="{768080D7-19C4-0143-97D9-E586EF040EE7}"/>
              </a:ext>
            </a:extLst>
          </p:cNvPr>
          <p:cNvSpPr txBox="1"/>
          <p:nvPr/>
        </p:nvSpPr>
        <p:spPr>
          <a:xfrm>
            <a:off x="2002390" y="4693849"/>
            <a:ext cx="2569610" cy="1015663"/>
          </a:xfrm>
          <a:prstGeom prst="rect">
            <a:avLst/>
          </a:prstGeom>
          <a:solidFill>
            <a:schemeClr val="bg1"/>
          </a:solidFill>
        </p:spPr>
        <p:txBody>
          <a:bodyPr wrap="square" rtlCol="0">
            <a:spAutoFit/>
          </a:bodyPr>
          <a:lstStyle/>
          <a:p>
            <a:r>
              <a:rPr lang="fr-FR" sz="2000" b="1" dirty="0">
                <a:solidFill>
                  <a:srgbClr val="FF0000"/>
                </a:solidFill>
              </a:rPr>
              <a:t>~63% of the </a:t>
            </a:r>
            <a:r>
              <a:rPr lang="fr-FR" sz="2000" b="1" dirty="0" err="1">
                <a:solidFill>
                  <a:srgbClr val="FF0000"/>
                </a:solidFill>
              </a:rPr>
              <a:t>published</a:t>
            </a:r>
            <a:r>
              <a:rPr lang="fr-FR" sz="2000" b="1" dirty="0">
                <a:solidFill>
                  <a:srgbClr val="FF0000"/>
                </a:solidFill>
              </a:rPr>
              <a:t> </a:t>
            </a:r>
            <a:r>
              <a:rPr lang="fr-FR" sz="2000" b="1" dirty="0" err="1">
                <a:solidFill>
                  <a:srgbClr val="FF0000"/>
                </a:solidFill>
              </a:rPr>
              <a:t>literature</a:t>
            </a:r>
            <a:r>
              <a:rPr lang="fr-FR" sz="2000" b="1" dirty="0">
                <a:solidFill>
                  <a:srgbClr val="FF0000"/>
                </a:solidFill>
              </a:rPr>
              <a:t> </a:t>
            </a:r>
            <a:r>
              <a:rPr lang="fr-FR" sz="2000" b="1" dirty="0" err="1">
                <a:solidFill>
                  <a:srgbClr val="FF0000"/>
                </a:solidFill>
              </a:rPr>
              <a:t>cited</a:t>
            </a:r>
            <a:r>
              <a:rPr lang="fr-FR" sz="2000" b="1" dirty="0">
                <a:solidFill>
                  <a:srgbClr val="FF0000"/>
                </a:solidFill>
              </a:rPr>
              <a:t> in the 1st </a:t>
            </a:r>
            <a:r>
              <a:rPr lang="fr-FR" sz="2000" b="1" dirty="0" err="1">
                <a:solidFill>
                  <a:srgbClr val="FF0000"/>
                </a:solidFill>
              </a:rPr>
              <a:t>assessment</a:t>
            </a:r>
            <a:r>
              <a:rPr lang="fr-FR" sz="2000" b="1" dirty="0">
                <a:solidFill>
                  <a:srgbClr val="FF0000"/>
                </a:solidFill>
              </a:rPr>
              <a:t> report</a:t>
            </a:r>
          </a:p>
        </p:txBody>
      </p:sp>
      <p:sp>
        <p:nvSpPr>
          <p:cNvPr id="8" name="ZoneTexte 7">
            <a:extLst>
              <a:ext uri="{FF2B5EF4-FFF2-40B4-BE49-F238E27FC236}">
                <a16:creationId xmlns:a16="http://schemas.microsoft.com/office/drawing/2014/main" id="{D4192EBC-2B92-EA49-B4D0-C618D5A5C473}"/>
              </a:ext>
            </a:extLst>
          </p:cNvPr>
          <p:cNvSpPr txBox="1"/>
          <p:nvPr/>
        </p:nvSpPr>
        <p:spPr>
          <a:xfrm>
            <a:off x="6012679" y="4693849"/>
            <a:ext cx="2592429" cy="1015663"/>
          </a:xfrm>
          <a:prstGeom prst="rect">
            <a:avLst/>
          </a:prstGeom>
          <a:solidFill>
            <a:schemeClr val="bg1"/>
          </a:solidFill>
        </p:spPr>
        <p:txBody>
          <a:bodyPr wrap="square" rtlCol="0">
            <a:spAutoFit/>
          </a:bodyPr>
          <a:lstStyle/>
          <a:p>
            <a:r>
              <a:rPr lang="fr-FR" sz="2000" b="1" dirty="0">
                <a:solidFill>
                  <a:srgbClr val="75B21D"/>
                </a:solidFill>
              </a:rPr>
              <a:t>~23% of the </a:t>
            </a:r>
            <a:r>
              <a:rPr lang="fr-FR" sz="2000" b="1" dirty="0" err="1">
                <a:solidFill>
                  <a:srgbClr val="75B21D"/>
                </a:solidFill>
              </a:rPr>
              <a:t>published</a:t>
            </a:r>
            <a:r>
              <a:rPr lang="fr-FR" sz="2000" b="1" dirty="0">
                <a:solidFill>
                  <a:srgbClr val="75B21D"/>
                </a:solidFill>
              </a:rPr>
              <a:t> </a:t>
            </a:r>
            <a:r>
              <a:rPr lang="fr-FR" sz="2000" b="1" dirty="0" err="1">
                <a:solidFill>
                  <a:srgbClr val="75B21D"/>
                </a:solidFill>
              </a:rPr>
              <a:t>literature</a:t>
            </a:r>
            <a:r>
              <a:rPr lang="fr-FR" sz="2000" b="1" dirty="0">
                <a:solidFill>
                  <a:srgbClr val="75B21D"/>
                </a:solidFill>
              </a:rPr>
              <a:t> </a:t>
            </a:r>
            <a:r>
              <a:rPr lang="fr-FR" sz="2000" b="1" dirty="0" err="1">
                <a:solidFill>
                  <a:srgbClr val="75B21D"/>
                </a:solidFill>
              </a:rPr>
              <a:t>cited</a:t>
            </a:r>
            <a:r>
              <a:rPr lang="fr-FR" sz="2000" b="1" dirty="0">
                <a:solidFill>
                  <a:srgbClr val="75B21D"/>
                </a:solidFill>
              </a:rPr>
              <a:t> in the 5th </a:t>
            </a:r>
            <a:r>
              <a:rPr lang="fr-FR" sz="2000" b="1" dirty="0" err="1">
                <a:solidFill>
                  <a:srgbClr val="75B21D"/>
                </a:solidFill>
              </a:rPr>
              <a:t>assessment</a:t>
            </a:r>
            <a:r>
              <a:rPr lang="fr-FR" sz="2000" b="1" dirty="0">
                <a:solidFill>
                  <a:srgbClr val="75B21D"/>
                </a:solidFill>
              </a:rPr>
              <a:t> report</a:t>
            </a:r>
          </a:p>
        </p:txBody>
      </p:sp>
      <p:cxnSp>
        <p:nvCxnSpPr>
          <p:cNvPr id="9" name="Connecteur droit avec flèche 8">
            <a:extLst>
              <a:ext uri="{FF2B5EF4-FFF2-40B4-BE49-F238E27FC236}">
                <a16:creationId xmlns:a16="http://schemas.microsoft.com/office/drawing/2014/main" id="{57951913-92F8-F04D-B244-B184927060A7}"/>
              </a:ext>
            </a:extLst>
          </p:cNvPr>
          <p:cNvCxnSpPr/>
          <p:nvPr/>
        </p:nvCxnSpPr>
        <p:spPr>
          <a:xfrm flipH="1">
            <a:off x="3606085" y="3897683"/>
            <a:ext cx="296214" cy="796166"/>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0" name="Connecteur droit avec flèche 9">
            <a:extLst>
              <a:ext uri="{FF2B5EF4-FFF2-40B4-BE49-F238E27FC236}">
                <a16:creationId xmlns:a16="http://schemas.microsoft.com/office/drawing/2014/main" id="{94A3752D-6365-EB44-834E-0A9BE62A5F6F}"/>
              </a:ext>
            </a:extLst>
          </p:cNvPr>
          <p:cNvCxnSpPr>
            <a:cxnSpLocks/>
            <a:endCxn id="8" idx="0"/>
          </p:cNvCxnSpPr>
          <p:nvPr/>
        </p:nvCxnSpPr>
        <p:spPr>
          <a:xfrm>
            <a:off x="6645499" y="3897683"/>
            <a:ext cx="663395" cy="796166"/>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425825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 real </a:t>
            </a:r>
            <a:r>
              <a:rPr lang="fr-FR" dirty="0" err="1"/>
              <a:t>need</a:t>
            </a:r>
            <a:r>
              <a:rPr lang="fr-FR" dirty="0"/>
              <a:t> for </a:t>
            </a:r>
            <a:r>
              <a:rPr lang="fr-FR" dirty="0" err="1"/>
              <a:t>reliable</a:t>
            </a:r>
            <a:r>
              <a:rPr lang="fr-FR" dirty="0"/>
              <a:t> </a:t>
            </a:r>
            <a:r>
              <a:rPr lang="fr-FR" dirty="0" err="1"/>
              <a:t>evidence</a:t>
            </a:r>
            <a:endParaRPr lang="fr-FR" dirty="0"/>
          </a:p>
        </p:txBody>
      </p:sp>
      <p:sp>
        <p:nvSpPr>
          <p:cNvPr id="7" name="Espace réservé du numéro de diapositive 6"/>
          <p:cNvSpPr>
            <a:spLocks noGrp="1"/>
          </p:cNvSpPr>
          <p:nvPr>
            <p:ph type="sldNum" sz="quarter" idx="12"/>
          </p:nvPr>
        </p:nvSpPr>
        <p:spPr/>
        <p:txBody>
          <a:bodyPr/>
          <a:lstStyle/>
          <a:p>
            <a:fld id="{43B5D603-0D65-E745-B96E-A15BED22DBB9}" type="slidenum">
              <a:rPr lang="fr-FR" smtClean="0">
                <a:latin typeface="Calibri" panose="020F0502020204030204" pitchFamily="34" charset="0"/>
                <a:cs typeface="Calibri" panose="020F0502020204030204" pitchFamily="34" charset="0"/>
              </a:rPr>
              <a:pPr/>
              <a:t>13</a:t>
            </a:fld>
            <a:endParaRPr lang="fr-FR" dirty="0">
              <a:latin typeface="Calibri" panose="020F0502020204030204" pitchFamily="34" charset="0"/>
              <a:cs typeface="Calibri" panose="020F0502020204030204" pitchFamily="34" charset="0"/>
            </a:endParaRPr>
          </a:p>
        </p:txBody>
      </p:sp>
      <p:sp>
        <p:nvSpPr>
          <p:cNvPr id="9" name="TextBox 13">
            <a:extLst>
              <a:ext uri="{FF2B5EF4-FFF2-40B4-BE49-F238E27FC236}">
                <a16:creationId xmlns:a16="http://schemas.microsoft.com/office/drawing/2014/main" id="{371965C6-D287-B84E-964C-C2BC8CF185D7}"/>
              </a:ext>
            </a:extLst>
          </p:cNvPr>
          <p:cNvSpPr txBox="1"/>
          <p:nvPr/>
        </p:nvSpPr>
        <p:spPr>
          <a:xfrm>
            <a:off x="543346" y="2473529"/>
            <a:ext cx="7821837" cy="1815882"/>
          </a:xfrm>
          <a:prstGeom prst="rect">
            <a:avLst/>
          </a:prstGeom>
          <a:noFill/>
        </p:spPr>
        <p:txBody>
          <a:bodyPr wrap="square">
            <a:spAutoFit/>
          </a:bodyPr>
          <a:lstStyle/>
          <a:p>
            <a:pPr algn="ctr">
              <a:defRPr/>
            </a:pPr>
            <a:r>
              <a:rPr lang="en-CA" sz="2800" dirty="0"/>
              <a:t>to objectify knowledge, accurately estimate phenomena and their effects, and sometimes even answer questions that have not been asked by individual studies. </a:t>
            </a:r>
          </a:p>
        </p:txBody>
      </p:sp>
    </p:spTree>
    <p:extLst>
      <p:ext uri="{BB962C8B-B14F-4D97-AF65-F5344CB8AC3E}">
        <p14:creationId xmlns:p14="http://schemas.microsoft.com/office/powerpoint/2010/main" val="38648028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Levels of </a:t>
            </a:r>
            <a:r>
              <a:rPr lang="fr-FR" dirty="0" err="1"/>
              <a:t>evidence</a:t>
            </a:r>
            <a:r>
              <a:rPr lang="fr-FR" dirty="0"/>
              <a:t> </a:t>
            </a:r>
            <a:r>
              <a:rPr lang="fr-FR" dirty="0" err="1"/>
              <a:t>pyramid</a:t>
            </a:r>
            <a:endParaRPr lang="fr-FR" dirty="0"/>
          </a:p>
        </p:txBody>
      </p:sp>
      <p:sp>
        <p:nvSpPr>
          <p:cNvPr id="7" name="Espace réservé du numéro de diapositive 6"/>
          <p:cNvSpPr>
            <a:spLocks noGrp="1"/>
          </p:cNvSpPr>
          <p:nvPr>
            <p:ph type="sldNum" sz="quarter" idx="12"/>
          </p:nvPr>
        </p:nvSpPr>
        <p:spPr>
          <a:xfrm>
            <a:off x="375920" y="6051437"/>
            <a:ext cx="638060" cy="234704"/>
          </a:xfrm>
        </p:spPr>
        <p:txBody>
          <a:bodyPr/>
          <a:lstStyle/>
          <a:p>
            <a:fld id="{43B5D603-0D65-E745-B96E-A15BED22DBB9}" type="slidenum">
              <a:rPr lang="fr-FR" smtClean="0">
                <a:latin typeface="Calibri" panose="020F0502020204030204" pitchFamily="34" charset="0"/>
                <a:cs typeface="Calibri" panose="020F0502020204030204" pitchFamily="34" charset="0"/>
              </a:rPr>
              <a:pPr/>
              <a:t>14</a:t>
            </a:fld>
            <a:endParaRPr lang="fr-FR" dirty="0">
              <a:latin typeface="Calibri" panose="020F0502020204030204" pitchFamily="34" charset="0"/>
              <a:cs typeface="Calibri" panose="020F0502020204030204" pitchFamily="34" charset="0"/>
            </a:endParaRPr>
          </a:p>
        </p:txBody>
      </p:sp>
      <p:pic>
        <p:nvPicPr>
          <p:cNvPr id="45" name="Picture 2" descr="https://kib.ki.se/sites/default/files/bildarkiv/funktioner-support/illustration_systematiska_oversikter_eng.jpg">
            <a:extLst>
              <a:ext uri="{FF2B5EF4-FFF2-40B4-BE49-F238E27FC236}">
                <a16:creationId xmlns:a16="http://schemas.microsoft.com/office/drawing/2014/main" id="{D6E86DAE-DF01-7749-9DF4-99AEB2FD15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893" y="1531985"/>
            <a:ext cx="7620000" cy="438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1249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Example</a:t>
            </a:r>
            <a:r>
              <a:rPr lang="fr-FR" dirty="0"/>
              <a:t> of </a:t>
            </a:r>
            <a:r>
              <a:rPr lang="fr-FR" dirty="0" err="1"/>
              <a:t>meta</a:t>
            </a:r>
            <a:r>
              <a:rPr lang="fr-FR" dirty="0"/>
              <a:t>-analyses in </a:t>
            </a:r>
            <a:r>
              <a:rPr lang="fr-FR" dirty="0" err="1"/>
              <a:t>Ecology</a:t>
            </a:r>
            <a:endParaRPr lang="fr-FR" dirty="0"/>
          </a:p>
        </p:txBody>
      </p:sp>
      <p:sp>
        <p:nvSpPr>
          <p:cNvPr id="7" name="Espace réservé du numéro de diapositive 6"/>
          <p:cNvSpPr>
            <a:spLocks noGrp="1"/>
          </p:cNvSpPr>
          <p:nvPr>
            <p:ph type="sldNum" sz="quarter" idx="12"/>
          </p:nvPr>
        </p:nvSpPr>
        <p:spPr>
          <a:xfrm>
            <a:off x="375920" y="6051437"/>
            <a:ext cx="638060" cy="234704"/>
          </a:xfrm>
        </p:spPr>
        <p:txBody>
          <a:bodyPr/>
          <a:lstStyle/>
          <a:p>
            <a:fld id="{43B5D603-0D65-E745-B96E-A15BED22DBB9}" type="slidenum">
              <a:rPr lang="fr-FR" smtClean="0">
                <a:latin typeface="Calibri" panose="020F0502020204030204" pitchFamily="34" charset="0"/>
                <a:cs typeface="Calibri" panose="020F0502020204030204" pitchFamily="34" charset="0"/>
              </a:rPr>
              <a:pPr/>
              <a:t>15</a:t>
            </a:fld>
            <a:endParaRPr lang="fr-FR"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1C9A3171-EEB8-9D44-AC37-6531E13D496F}"/>
              </a:ext>
            </a:extLst>
          </p:cNvPr>
          <p:cNvPicPr>
            <a:picLocks noChangeAspect="1"/>
          </p:cNvPicPr>
          <p:nvPr/>
        </p:nvPicPr>
        <p:blipFill rotWithShape="1">
          <a:blip r:embed="rId3">
            <a:extLst>
              <a:ext uri="{28A0092B-C50C-407E-A947-70E740481C1C}">
                <a14:useLocalDpi xmlns:a14="http://schemas.microsoft.com/office/drawing/2010/main" val="0"/>
              </a:ext>
            </a:extLst>
          </a:blip>
          <a:srcRect l="30476" t="17037" r="23175" b="43739"/>
          <a:stretch/>
        </p:blipFill>
        <p:spPr>
          <a:xfrm>
            <a:off x="280850" y="2042835"/>
            <a:ext cx="8384872" cy="3991429"/>
          </a:xfrm>
          <a:prstGeom prst="rect">
            <a:avLst/>
          </a:prstGeom>
        </p:spPr>
      </p:pic>
      <p:pic>
        <p:nvPicPr>
          <p:cNvPr id="6" name="Picture 6">
            <a:extLst>
              <a:ext uri="{FF2B5EF4-FFF2-40B4-BE49-F238E27FC236}">
                <a16:creationId xmlns:a16="http://schemas.microsoft.com/office/drawing/2014/main" id="{E0A15510-1861-0A44-9EC9-3CBAE451BC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9010" y="911630"/>
            <a:ext cx="2508878" cy="1145721"/>
          </a:xfrm>
          <a:prstGeom prst="rect">
            <a:avLst/>
          </a:prstGeom>
        </p:spPr>
      </p:pic>
    </p:spTree>
    <p:extLst>
      <p:ext uri="{BB962C8B-B14F-4D97-AF65-F5344CB8AC3E}">
        <p14:creationId xmlns:p14="http://schemas.microsoft.com/office/powerpoint/2010/main" val="9224220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Example</a:t>
            </a:r>
            <a:r>
              <a:rPr lang="fr-FR" dirty="0"/>
              <a:t> of </a:t>
            </a:r>
            <a:r>
              <a:rPr lang="fr-FR" dirty="0" err="1"/>
              <a:t>meta</a:t>
            </a:r>
            <a:r>
              <a:rPr lang="fr-FR" dirty="0"/>
              <a:t>-analyses in </a:t>
            </a:r>
            <a:r>
              <a:rPr lang="fr-FR" dirty="0" err="1"/>
              <a:t>Ecology</a:t>
            </a:r>
            <a:endParaRPr lang="fr-FR" dirty="0"/>
          </a:p>
        </p:txBody>
      </p:sp>
      <p:sp>
        <p:nvSpPr>
          <p:cNvPr id="7" name="Espace réservé du numéro de diapositive 6"/>
          <p:cNvSpPr>
            <a:spLocks noGrp="1"/>
          </p:cNvSpPr>
          <p:nvPr>
            <p:ph type="sldNum" sz="quarter" idx="12"/>
          </p:nvPr>
        </p:nvSpPr>
        <p:spPr>
          <a:xfrm>
            <a:off x="375920" y="6051437"/>
            <a:ext cx="638060" cy="234704"/>
          </a:xfrm>
        </p:spPr>
        <p:txBody>
          <a:bodyPr/>
          <a:lstStyle/>
          <a:p>
            <a:fld id="{43B5D603-0D65-E745-B96E-A15BED22DBB9}" type="slidenum">
              <a:rPr lang="fr-FR" smtClean="0">
                <a:latin typeface="Calibri" panose="020F0502020204030204" pitchFamily="34" charset="0"/>
                <a:cs typeface="Calibri" panose="020F0502020204030204" pitchFamily="34" charset="0"/>
              </a:rPr>
              <a:pPr/>
              <a:t>16</a:t>
            </a:fld>
            <a:endParaRPr lang="fr-FR" dirty="0">
              <a:latin typeface="Calibri" panose="020F0502020204030204" pitchFamily="34" charset="0"/>
              <a:cs typeface="Calibri" panose="020F0502020204030204" pitchFamily="34" charset="0"/>
            </a:endParaRPr>
          </a:p>
        </p:txBody>
      </p:sp>
      <p:pic>
        <p:nvPicPr>
          <p:cNvPr id="8" name="Picture 1">
            <a:extLst>
              <a:ext uri="{FF2B5EF4-FFF2-40B4-BE49-F238E27FC236}">
                <a16:creationId xmlns:a16="http://schemas.microsoft.com/office/drawing/2014/main" id="{1EB2719B-EEE7-1F43-9722-7C0CF08C9D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5307" y="1576161"/>
            <a:ext cx="6858000" cy="4286250"/>
          </a:xfrm>
          <a:prstGeom prst="rect">
            <a:avLst/>
          </a:prstGeom>
        </p:spPr>
      </p:pic>
      <p:sp>
        <p:nvSpPr>
          <p:cNvPr id="9" name="Rectangle 8">
            <a:extLst>
              <a:ext uri="{FF2B5EF4-FFF2-40B4-BE49-F238E27FC236}">
                <a16:creationId xmlns:a16="http://schemas.microsoft.com/office/drawing/2014/main" id="{F80A9353-17AB-294D-A2D2-36EB033A00B3}"/>
              </a:ext>
            </a:extLst>
          </p:cNvPr>
          <p:cNvSpPr/>
          <p:nvPr/>
        </p:nvSpPr>
        <p:spPr>
          <a:xfrm>
            <a:off x="4789709" y="4220720"/>
            <a:ext cx="3193597" cy="444057"/>
          </a:xfrm>
          <a:prstGeom prst="rect">
            <a:avLst/>
          </a:prstGeom>
          <a:gradFill flip="none" rotWithShape="1">
            <a:gsLst>
              <a:gs pos="0">
                <a:schemeClr val="bg1">
                  <a:alpha val="2000"/>
                </a:schemeClr>
              </a:gs>
              <a:gs pos="42000">
                <a:schemeClr val="bg1"/>
              </a:gs>
              <a:gs pos="83000">
                <a:schemeClr val="bg1"/>
              </a:gs>
              <a:gs pos="100000">
                <a:schemeClr val="bg1"/>
              </a:gs>
            </a:gsLst>
            <a:lin ang="0" scaled="1"/>
            <a:tileRect/>
          </a:gradFill>
          <a:ln>
            <a:noFill/>
          </a:ln>
        </p:spPr>
        <p:style>
          <a:lnRef idx="1">
            <a:schemeClr val="accent6"/>
          </a:lnRef>
          <a:fillRef idx="2">
            <a:schemeClr val="accent6"/>
          </a:fillRef>
          <a:effectRef idx="1">
            <a:schemeClr val="accent6"/>
          </a:effectRef>
          <a:fontRef idx="minor">
            <a:schemeClr val="dk1"/>
          </a:fontRef>
        </p:style>
        <p:txBody>
          <a:bodyPr rtlCol="0" anchor="ctr"/>
          <a:lstStyle/>
          <a:p>
            <a:pPr algn="r"/>
            <a:r>
              <a:rPr lang="en-US" sz="2000" dirty="0">
                <a:solidFill>
                  <a:schemeClr val="accent1"/>
                </a:solidFill>
                <a:latin typeface="Gill Sans" charset="0"/>
                <a:ea typeface="Gill Sans" charset="0"/>
                <a:cs typeface="Gill Sans" charset="0"/>
              </a:rPr>
              <a:t>&gt; 32,000 sites</a:t>
            </a:r>
          </a:p>
        </p:txBody>
      </p:sp>
      <p:sp>
        <p:nvSpPr>
          <p:cNvPr id="10" name="Rectangle 9">
            <a:extLst>
              <a:ext uri="{FF2B5EF4-FFF2-40B4-BE49-F238E27FC236}">
                <a16:creationId xmlns:a16="http://schemas.microsoft.com/office/drawing/2014/main" id="{50A83471-56DF-2B44-A7C9-F5B9D8FCF946}"/>
              </a:ext>
            </a:extLst>
          </p:cNvPr>
          <p:cNvSpPr/>
          <p:nvPr/>
        </p:nvSpPr>
        <p:spPr>
          <a:xfrm>
            <a:off x="4789708" y="4791667"/>
            <a:ext cx="3193597" cy="442800"/>
          </a:xfrm>
          <a:prstGeom prst="rect">
            <a:avLst/>
          </a:prstGeom>
          <a:gradFill flip="none" rotWithShape="1">
            <a:gsLst>
              <a:gs pos="0">
                <a:schemeClr val="bg1">
                  <a:alpha val="2000"/>
                </a:schemeClr>
              </a:gs>
              <a:gs pos="42000">
                <a:schemeClr val="bg1"/>
              </a:gs>
              <a:gs pos="83000">
                <a:schemeClr val="bg1"/>
              </a:gs>
              <a:gs pos="100000">
                <a:schemeClr val="bg1"/>
              </a:gs>
            </a:gsLst>
            <a:lin ang="0" scaled="1"/>
            <a:tileRect/>
          </a:gradFill>
          <a:ln>
            <a:noFill/>
          </a:ln>
        </p:spPr>
        <p:style>
          <a:lnRef idx="1">
            <a:schemeClr val="accent6"/>
          </a:lnRef>
          <a:fillRef idx="2">
            <a:schemeClr val="accent6"/>
          </a:fillRef>
          <a:effectRef idx="1">
            <a:schemeClr val="accent6"/>
          </a:effectRef>
          <a:fontRef idx="minor">
            <a:schemeClr val="dk1"/>
          </a:fontRef>
        </p:style>
        <p:txBody>
          <a:bodyPr rtlCol="0" anchor="ctr"/>
          <a:lstStyle/>
          <a:p>
            <a:pPr algn="r"/>
            <a:r>
              <a:rPr lang="en-US" sz="2000" dirty="0">
                <a:solidFill>
                  <a:schemeClr val="accent1"/>
                </a:solidFill>
                <a:latin typeface="Gill Sans" charset="0"/>
                <a:ea typeface="Gill Sans" charset="0"/>
                <a:cs typeface="Gill Sans" charset="0"/>
              </a:rPr>
              <a:t>&gt; 50,000 species</a:t>
            </a:r>
          </a:p>
        </p:txBody>
      </p:sp>
      <p:sp>
        <p:nvSpPr>
          <p:cNvPr id="11" name="Rectangle 10">
            <a:extLst>
              <a:ext uri="{FF2B5EF4-FFF2-40B4-BE49-F238E27FC236}">
                <a16:creationId xmlns:a16="http://schemas.microsoft.com/office/drawing/2014/main" id="{C43A1796-93B3-8944-BA9F-42D5840B3635}"/>
              </a:ext>
            </a:extLst>
          </p:cNvPr>
          <p:cNvSpPr/>
          <p:nvPr/>
        </p:nvSpPr>
        <p:spPr>
          <a:xfrm>
            <a:off x="4789708" y="5361357"/>
            <a:ext cx="3193597" cy="442800"/>
          </a:xfrm>
          <a:prstGeom prst="rect">
            <a:avLst/>
          </a:prstGeom>
          <a:gradFill flip="none" rotWithShape="1">
            <a:gsLst>
              <a:gs pos="0">
                <a:schemeClr val="bg1">
                  <a:alpha val="2000"/>
                </a:schemeClr>
              </a:gs>
              <a:gs pos="42000">
                <a:schemeClr val="bg1"/>
              </a:gs>
              <a:gs pos="83000">
                <a:schemeClr val="bg1"/>
              </a:gs>
              <a:gs pos="100000">
                <a:schemeClr val="bg1"/>
              </a:gs>
            </a:gsLst>
            <a:lin ang="0" scaled="1"/>
            <a:tileRect/>
          </a:gradFill>
          <a:ln>
            <a:noFill/>
          </a:ln>
        </p:spPr>
        <p:style>
          <a:lnRef idx="1">
            <a:schemeClr val="accent6"/>
          </a:lnRef>
          <a:fillRef idx="2">
            <a:schemeClr val="accent6"/>
          </a:fillRef>
          <a:effectRef idx="1">
            <a:schemeClr val="accent6"/>
          </a:effectRef>
          <a:fontRef idx="minor">
            <a:schemeClr val="dk1"/>
          </a:fontRef>
        </p:style>
        <p:txBody>
          <a:bodyPr rtlCol="0" anchor="ctr"/>
          <a:lstStyle/>
          <a:p>
            <a:pPr algn="r"/>
            <a:r>
              <a:rPr lang="en-US" sz="2000" dirty="0">
                <a:solidFill>
                  <a:schemeClr val="accent1"/>
                </a:solidFill>
                <a:latin typeface="Gill Sans" charset="0"/>
                <a:ea typeface="Gill Sans" charset="0"/>
                <a:cs typeface="Gill Sans" charset="0"/>
              </a:rPr>
              <a:t>&gt; 3.6 million records</a:t>
            </a:r>
          </a:p>
        </p:txBody>
      </p:sp>
      <p:pic>
        <p:nvPicPr>
          <p:cNvPr id="12" name="Picture 2">
            <a:extLst>
              <a:ext uri="{FF2B5EF4-FFF2-40B4-BE49-F238E27FC236}">
                <a16:creationId xmlns:a16="http://schemas.microsoft.com/office/drawing/2014/main" id="{896D1ABB-3354-D44F-9E3F-2A2B468FA7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992" y="3137289"/>
            <a:ext cx="4103923" cy="2545844"/>
          </a:xfrm>
          <a:prstGeom prst="rect">
            <a:avLst/>
          </a:prstGeom>
        </p:spPr>
      </p:pic>
      <p:sp>
        <p:nvSpPr>
          <p:cNvPr id="13" name="Rectangle 12">
            <a:extLst>
              <a:ext uri="{FF2B5EF4-FFF2-40B4-BE49-F238E27FC236}">
                <a16:creationId xmlns:a16="http://schemas.microsoft.com/office/drawing/2014/main" id="{6570EE61-E472-0A48-92D6-31FBEF888EB4}"/>
              </a:ext>
            </a:extLst>
          </p:cNvPr>
          <p:cNvSpPr/>
          <p:nvPr/>
        </p:nvSpPr>
        <p:spPr>
          <a:xfrm>
            <a:off x="5617029" y="5910619"/>
            <a:ext cx="3265713" cy="300082"/>
          </a:xfrm>
          <a:prstGeom prst="rect">
            <a:avLst/>
          </a:prstGeom>
        </p:spPr>
        <p:txBody>
          <a:bodyPr wrap="square">
            <a:spAutoFit/>
          </a:bodyPr>
          <a:lstStyle/>
          <a:p>
            <a:pPr algn="r"/>
            <a:r>
              <a:rPr lang="en-US" sz="1350" dirty="0"/>
              <a:t>Hudson </a:t>
            </a:r>
            <a:r>
              <a:rPr lang="en-US" sz="1350" i="1" dirty="0"/>
              <a:t>et al. </a:t>
            </a:r>
            <a:r>
              <a:rPr lang="en-US" sz="1350" dirty="0"/>
              <a:t>(2014), </a:t>
            </a:r>
            <a:r>
              <a:rPr lang="en-US" sz="1350" i="1" dirty="0"/>
              <a:t>Ecology and Evolution</a:t>
            </a:r>
          </a:p>
        </p:txBody>
      </p:sp>
      <p:pic>
        <p:nvPicPr>
          <p:cNvPr id="6" name="Picture 6">
            <a:extLst>
              <a:ext uri="{FF2B5EF4-FFF2-40B4-BE49-F238E27FC236}">
                <a16:creationId xmlns:a16="http://schemas.microsoft.com/office/drawing/2014/main" id="{E0A15510-1861-0A44-9EC9-3CBAE451BC8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9010" y="911630"/>
            <a:ext cx="2508878" cy="1145721"/>
          </a:xfrm>
          <a:prstGeom prst="rect">
            <a:avLst/>
          </a:prstGeom>
        </p:spPr>
      </p:pic>
    </p:spTree>
    <p:extLst>
      <p:ext uri="{BB962C8B-B14F-4D97-AF65-F5344CB8AC3E}">
        <p14:creationId xmlns:p14="http://schemas.microsoft.com/office/powerpoint/2010/main" val="3444489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Example</a:t>
            </a:r>
            <a:r>
              <a:rPr lang="fr-FR" dirty="0"/>
              <a:t> of </a:t>
            </a:r>
            <a:r>
              <a:rPr lang="fr-FR" dirty="0" err="1"/>
              <a:t>meta</a:t>
            </a:r>
            <a:r>
              <a:rPr lang="fr-FR" dirty="0"/>
              <a:t>-analyses in </a:t>
            </a:r>
            <a:r>
              <a:rPr lang="fr-FR" dirty="0" err="1"/>
              <a:t>Ecology</a:t>
            </a:r>
            <a:endParaRPr lang="fr-FR" dirty="0"/>
          </a:p>
        </p:txBody>
      </p:sp>
      <p:sp>
        <p:nvSpPr>
          <p:cNvPr id="7" name="Espace réservé du numéro de diapositive 6"/>
          <p:cNvSpPr>
            <a:spLocks noGrp="1"/>
          </p:cNvSpPr>
          <p:nvPr>
            <p:ph type="sldNum" sz="quarter" idx="12"/>
          </p:nvPr>
        </p:nvSpPr>
        <p:spPr>
          <a:xfrm>
            <a:off x="375920" y="6051437"/>
            <a:ext cx="638060" cy="234704"/>
          </a:xfrm>
        </p:spPr>
        <p:txBody>
          <a:bodyPr/>
          <a:lstStyle/>
          <a:p>
            <a:fld id="{43B5D603-0D65-E745-B96E-A15BED22DBB9}" type="slidenum">
              <a:rPr lang="fr-FR" smtClean="0">
                <a:latin typeface="Calibri" panose="020F0502020204030204" pitchFamily="34" charset="0"/>
                <a:cs typeface="Calibri" panose="020F0502020204030204" pitchFamily="34" charset="0"/>
              </a:rPr>
              <a:pPr/>
              <a:t>17</a:t>
            </a:fld>
            <a:endParaRPr lang="fr-FR" dirty="0">
              <a:latin typeface="Calibri" panose="020F0502020204030204" pitchFamily="34" charset="0"/>
              <a:cs typeface="Calibri" panose="020F0502020204030204" pitchFamily="34" charset="0"/>
            </a:endParaRPr>
          </a:p>
        </p:txBody>
      </p:sp>
      <p:pic>
        <p:nvPicPr>
          <p:cNvPr id="6" name="Picture 6">
            <a:extLst>
              <a:ext uri="{FF2B5EF4-FFF2-40B4-BE49-F238E27FC236}">
                <a16:creationId xmlns:a16="http://schemas.microsoft.com/office/drawing/2014/main" id="{E0A15510-1861-0A44-9EC9-3CBAE451BC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010" y="911630"/>
            <a:ext cx="2508878" cy="1145721"/>
          </a:xfrm>
          <a:prstGeom prst="rect">
            <a:avLst/>
          </a:prstGeom>
        </p:spPr>
      </p:pic>
      <p:sp>
        <p:nvSpPr>
          <p:cNvPr id="14" name="Rectangle 13">
            <a:extLst>
              <a:ext uri="{FF2B5EF4-FFF2-40B4-BE49-F238E27FC236}">
                <a16:creationId xmlns:a16="http://schemas.microsoft.com/office/drawing/2014/main" id="{A87FE6A0-50A2-6549-AE83-B01B35822A97}"/>
              </a:ext>
            </a:extLst>
          </p:cNvPr>
          <p:cNvSpPr/>
          <p:nvPr/>
        </p:nvSpPr>
        <p:spPr>
          <a:xfrm>
            <a:off x="1184678" y="5910618"/>
            <a:ext cx="3265713" cy="300082"/>
          </a:xfrm>
          <a:prstGeom prst="rect">
            <a:avLst/>
          </a:prstGeom>
        </p:spPr>
        <p:txBody>
          <a:bodyPr wrap="square">
            <a:spAutoFit/>
          </a:bodyPr>
          <a:lstStyle/>
          <a:p>
            <a:pPr algn="r"/>
            <a:r>
              <a:rPr lang="en-US" sz="1350" dirty="0"/>
              <a:t>Newbold </a:t>
            </a:r>
            <a:r>
              <a:rPr lang="en-US" sz="1350" i="1" dirty="0"/>
              <a:t>et al. </a:t>
            </a:r>
            <a:r>
              <a:rPr lang="en-US" sz="1350" dirty="0"/>
              <a:t>(2016), </a:t>
            </a:r>
            <a:r>
              <a:rPr lang="en-US" sz="1350" i="1" dirty="0"/>
              <a:t>Science</a:t>
            </a:r>
          </a:p>
        </p:txBody>
      </p:sp>
      <p:pic>
        <p:nvPicPr>
          <p:cNvPr id="15" name="Picture 4">
            <a:extLst>
              <a:ext uri="{FF2B5EF4-FFF2-40B4-BE49-F238E27FC236}">
                <a16:creationId xmlns:a16="http://schemas.microsoft.com/office/drawing/2014/main" id="{5376B9BD-ECE2-1E4C-AB8F-A0DEF27EA8AA}"/>
              </a:ext>
            </a:extLst>
          </p:cNvPr>
          <p:cNvPicPr>
            <a:picLocks noChangeAspect="1"/>
          </p:cNvPicPr>
          <p:nvPr/>
        </p:nvPicPr>
        <p:blipFill rotWithShape="1">
          <a:blip r:embed="rId4">
            <a:extLst>
              <a:ext uri="{28A0092B-C50C-407E-A947-70E740481C1C}">
                <a14:useLocalDpi xmlns:a14="http://schemas.microsoft.com/office/drawing/2010/main" val="0"/>
              </a:ext>
            </a:extLst>
          </a:blip>
          <a:srcRect l="53653" t="23528" r="17302" b="19753"/>
          <a:stretch/>
        </p:blipFill>
        <p:spPr>
          <a:xfrm>
            <a:off x="377370" y="1364343"/>
            <a:ext cx="4138734" cy="4546275"/>
          </a:xfrm>
          <a:prstGeom prst="rect">
            <a:avLst/>
          </a:prstGeom>
        </p:spPr>
      </p:pic>
      <p:pic>
        <p:nvPicPr>
          <p:cNvPr id="16" name="Picture 10">
            <a:extLst>
              <a:ext uri="{FF2B5EF4-FFF2-40B4-BE49-F238E27FC236}">
                <a16:creationId xmlns:a16="http://schemas.microsoft.com/office/drawing/2014/main" id="{A924A611-BAC4-8C4C-8B2E-3545F3D1A86A}"/>
              </a:ext>
            </a:extLst>
          </p:cNvPr>
          <p:cNvPicPr>
            <a:picLocks noChangeAspect="1"/>
          </p:cNvPicPr>
          <p:nvPr/>
        </p:nvPicPr>
        <p:blipFill rotWithShape="1">
          <a:blip r:embed="rId5">
            <a:extLst>
              <a:ext uri="{28A0092B-C50C-407E-A947-70E740481C1C}">
                <a14:useLocalDpi xmlns:a14="http://schemas.microsoft.com/office/drawing/2010/main" val="0"/>
              </a:ext>
            </a:extLst>
          </a:blip>
          <a:srcRect l="40794" t="25592" r="16349" b="21446"/>
          <a:stretch/>
        </p:blipFill>
        <p:spPr>
          <a:xfrm>
            <a:off x="4450391" y="2148113"/>
            <a:ext cx="4577497" cy="3181935"/>
          </a:xfrm>
          <a:prstGeom prst="rect">
            <a:avLst/>
          </a:prstGeom>
        </p:spPr>
      </p:pic>
      <p:sp>
        <p:nvSpPr>
          <p:cNvPr id="17" name="Rectangle 16">
            <a:extLst>
              <a:ext uri="{FF2B5EF4-FFF2-40B4-BE49-F238E27FC236}">
                <a16:creationId xmlns:a16="http://schemas.microsoft.com/office/drawing/2014/main" id="{FE6547CB-CCFB-704E-B4BC-CC783DFBFD1A}"/>
              </a:ext>
            </a:extLst>
          </p:cNvPr>
          <p:cNvSpPr/>
          <p:nvPr/>
        </p:nvSpPr>
        <p:spPr>
          <a:xfrm>
            <a:off x="6618515" y="5333353"/>
            <a:ext cx="2423886" cy="300082"/>
          </a:xfrm>
          <a:prstGeom prst="rect">
            <a:avLst/>
          </a:prstGeom>
        </p:spPr>
        <p:txBody>
          <a:bodyPr wrap="square">
            <a:spAutoFit/>
          </a:bodyPr>
          <a:lstStyle/>
          <a:p>
            <a:pPr algn="r"/>
            <a:r>
              <a:rPr lang="en-US" sz="1350" dirty="0"/>
              <a:t>Newbold </a:t>
            </a:r>
            <a:r>
              <a:rPr lang="en-US" sz="1350" i="1" dirty="0"/>
              <a:t>et al. </a:t>
            </a:r>
            <a:r>
              <a:rPr lang="en-US" sz="1350" dirty="0"/>
              <a:t>(2015), </a:t>
            </a:r>
            <a:r>
              <a:rPr lang="en-US" sz="1350" i="1" dirty="0"/>
              <a:t>Nature</a:t>
            </a:r>
          </a:p>
        </p:txBody>
      </p:sp>
    </p:spTree>
    <p:extLst>
      <p:ext uri="{BB962C8B-B14F-4D97-AF65-F5344CB8AC3E}">
        <p14:creationId xmlns:p14="http://schemas.microsoft.com/office/powerpoint/2010/main" val="1599679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Example</a:t>
            </a:r>
            <a:r>
              <a:rPr lang="fr-FR" dirty="0"/>
              <a:t> of </a:t>
            </a:r>
            <a:r>
              <a:rPr lang="fr-FR" dirty="0" err="1"/>
              <a:t>meta</a:t>
            </a:r>
            <a:r>
              <a:rPr lang="fr-FR" dirty="0"/>
              <a:t>-analyses in </a:t>
            </a:r>
            <a:r>
              <a:rPr lang="fr-FR" dirty="0" err="1"/>
              <a:t>Ecology</a:t>
            </a:r>
            <a:endParaRPr lang="fr-FR" dirty="0"/>
          </a:p>
        </p:txBody>
      </p:sp>
      <p:sp>
        <p:nvSpPr>
          <p:cNvPr id="7" name="Espace réservé du numéro de diapositive 6"/>
          <p:cNvSpPr>
            <a:spLocks noGrp="1"/>
          </p:cNvSpPr>
          <p:nvPr>
            <p:ph type="sldNum" sz="quarter" idx="12"/>
          </p:nvPr>
        </p:nvSpPr>
        <p:spPr>
          <a:xfrm>
            <a:off x="375920" y="6051437"/>
            <a:ext cx="638060" cy="234704"/>
          </a:xfrm>
        </p:spPr>
        <p:txBody>
          <a:bodyPr/>
          <a:lstStyle/>
          <a:p>
            <a:fld id="{43B5D603-0D65-E745-B96E-A15BED22DBB9}" type="slidenum">
              <a:rPr lang="fr-FR" smtClean="0">
                <a:latin typeface="Calibri" panose="020F0502020204030204" pitchFamily="34" charset="0"/>
                <a:cs typeface="Calibri" panose="020F0502020204030204" pitchFamily="34" charset="0"/>
              </a:rPr>
              <a:pPr/>
              <a:t>18</a:t>
            </a:fld>
            <a:endParaRPr lang="fr-FR" dirty="0">
              <a:latin typeface="Calibri" panose="020F0502020204030204" pitchFamily="34" charset="0"/>
              <a:cs typeface="Calibri" panose="020F0502020204030204" pitchFamily="34" charset="0"/>
            </a:endParaRPr>
          </a:p>
        </p:txBody>
      </p:sp>
      <p:pic>
        <p:nvPicPr>
          <p:cNvPr id="6" name="Picture 6">
            <a:extLst>
              <a:ext uri="{FF2B5EF4-FFF2-40B4-BE49-F238E27FC236}">
                <a16:creationId xmlns:a16="http://schemas.microsoft.com/office/drawing/2014/main" id="{E0A15510-1861-0A44-9EC9-3CBAE451BC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9010" y="911630"/>
            <a:ext cx="2508878" cy="1145721"/>
          </a:xfrm>
          <a:prstGeom prst="rect">
            <a:avLst/>
          </a:prstGeom>
        </p:spPr>
      </p:pic>
      <p:sp>
        <p:nvSpPr>
          <p:cNvPr id="17" name="Rectangle 16">
            <a:extLst>
              <a:ext uri="{FF2B5EF4-FFF2-40B4-BE49-F238E27FC236}">
                <a16:creationId xmlns:a16="http://schemas.microsoft.com/office/drawing/2014/main" id="{FE6547CB-CCFB-704E-B4BC-CC783DFBFD1A}"/>
              </a:ext>
            </a:extLst>
          </p:cNvPr>
          <p:cNvSpPr/>
          <p:nvPr/>
        </p:nvSpPr>
        <p:spPr>
          <a:xfrm>
            <a:off x="6720114" y="5603809"/>
            <a:ext cx="2423886" cy="300082"/>
          </a:xfrm>
          <a:prstGeom prst="rect">
            <a:avLst/>
          </a:prstGeom>
        </p:spPr>
        <p:txBody>
          <a:bodyPr wrap="square">
            <a:spAutoFit/>
          </a:bodyPr>
          <a:lstStyle/>
          <a:p>
            <a:pPr algn="r"/>
            <a:r>
              <a:rPr lang="en-US" sz="1350" dirty="0" err="1"/>
              <a:t>Outwhaite</a:t>
            </a:r>
            <a:r>
              <a:rPr lang="en-US" sz="1350" dirty="0"/>
              <a:t> </a:t>
            </a:r>
            <a:r>
              <a:rPr lang="en-US" sz="1350" i="1" dirty="0"/>
              <a:t>et al. </a:t>
            </a:r>
            <a:r>
              <a:rPr lang="en-US" sz="1350" dirty="0"/>
              <a:t>(2022), </a:t>
            </a:r>
            <a:r>
              <a:rPr lang="en-US" sz="1350" i="1" dirty="0"/>
              <a:t>Nature</a:t>
            </a:r>
          </a:p>
        </p:txBody>
      </p:sp>
      <p:pic>
        <p:nvPicPr>
          <p:cNvPr id="3" name="Image 2">
            <a:extLst>
              <a:ext uri="{FF2B5EF4-FFF2-40B4-BE49-F238E27FC236}">
                <a16:creationId xmlns:a16="http://schemas.microsoft.com/office/drawing/2014/main" id="{B39B3B02-2872-C74A-A459-61A1AE032F0F}"/>
              </a:ext>
            </a:extLst>
          </p:cNvPr>
          <p:cNvPicPr>
            <a:picLocks noChangeAspect="1"/>
          </p:cNvPicPr>
          <p:nvPr/>
        </p:nvPicPr>
        <p:blipFill>
          <a:blip r:embed="rId4"/>
          <a:stretch>
            <a:fillRect/>
          </a:stretch>
        </p:blipFill>
        <p:spPr>
          <a:xfrm>
            <a:off x="1658948" y="1168376"/>
            <a:ext cx="4727587" cy="5592303"/>
          </a:xfrm>
          <a:prstGeom prst="rect">
            <a:avLst/>
          </a:prstGeom>
        </p:spPr>
      </p:pic>
    </p:spTree>
    <p:extLst>
      <p:ext uri="{BB962C8B-B14F-4D97-AF65-F5344CB8AC3E}">
        <p14:creationId xmlns:p14="http://schemas.microsoft.com/office/powerpoint/2010/main" val="42412884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A </a:t>
            </a:r>
            <a:r>
              <a:rPr lang="fr-FR" dirty="0" err="1"/>
              <a:t>review</a:t>
            </a:r>
            <a:r>
              <a:rPr lang="fr-FR" dirty="0"/>
              <a:t> </a:t>
            </a:r>
            <a:r>
              <a:rPr lang="fr-FR" dirty="0" err="1"/>
              <a:t>is</a:t>
            </a:r>
            <a:r>
              <a:rPr lang="fr-FR" dirty="0"/>
              <a:t> ….?</a:t>
            </a:r>
          </a:p>
        </p:txBody>
      </p:sp>
      <p:sp>
        <p:nvSpPr>
          <p:cNvPr id="7" name="Espace réservé du numéro de diapositive 6"/>
          <p:cNvSpPr>
            <a:spLocks noGrp="1"/>
          </p:cNvSpPr>
          <p:nvPr>
            <p:ph type="sldNum" sz="quarter" idx="12"/>
          </p:nvPr>
        </p:nvSpPr>
        <p:spPr/>
        <p:txBody>
          <a:bodyPr/>
          <a:lstStyle/>
          <a:p>
            <a:fld id="{43B5D603-0D65-E745-B96E-A15BED22DBB9}" type="slidenum">
              <a:rPr lang="fr-FR" smtClean="0">
                <a:latin typeface="Calibri" panose="020F0502020204030204" pitchFamily="34" charset="0"/>
                <a:cs typeface="Calibri" panose="020F0502020204030204" pitchFamily="34" charset="0"/>
              </a:rPr>
              <a:pPr/>
              <a:t>19</a:t>
            </a:fld>
            <a:endParaRPr lang="fr-FR" dirty="0">
              <a:latin typeface="Calibri" panose="020F0502020204030204" pitchFamily="34" charset="0"/>
              <a:cs typeface="Calibri" panose="020F0502020204030204" pitchFamily="34" charset="0"/>
            </a:endParaRPr>
          </a:p>
        </p:txBody>
      </p:sp>
      <p:sp>
        <p:nvSpPr>
          <p:cNvPr id="6" name="TextBox 13">
            <a:extLst>
              <a:ext uri="{FF2B5EF4-FFF2-40B4-BE49-F238E27FC236}">
                <a16:creationId xmlns:a16="http://schemas.microsoft.com/office/drawing/2014/main" id="{73E36268-1A0F-324B-B702-B0BFC896A7E7}"/>
              </a:ext>
            </a:extLst>
          </p:cNvPr>
          <p:cNvSpPr txBox="1"/>
          <p:nvPr/>
        </p:nvSpPr>
        <p:spPr>
          <a:xfrm>
            <a:off x="375920" y="1262915"/>
            <a:ext cx="7821837" cy="523220"/>
          </a:xfrm>
          <a:prstGeom prst="rect">
            <a:avLst/>
          </a:prstGeom>
          <a:noFill/>
        </p:spPr>
        <p:txBody>
          <a:bodyPr wrap="square">
            <a:spAutoFit/>
          </a:bodyPr>
          <a:lstStyle/>
          <a:p>
            <a:pPr>
              <a:defRPr/>
            </a:pPr>
            <a:r>
              <a:rPr lang="en-CA" sz="2800" dirty="0"/>
              <a:t> an overview or summary of existing research</a:t>
            </a:r>
          </a:p>
        </p:txBody>
      </p:sp>
      <p:grpSp>
        <p:nvGrpSpPr>
          <p:cNvPr id="9" name="Group 14">
            <a:extLst>
              <a:ext uri="{FF2B5EF4-FFF2-40B4-BE49-F238E27FC236}">
                <a16:creationId xmlns:a16="http://schemas.microsoft.com/office/drawing/2014/main" id="{6346D201-AF16-CF40-AEDF-90E7B9E383EA}"/>
              </a:ext>
            </a:extLst>
          </p:cNvPr>
          <p:cNvGrpSpPr>
            <a:grpSpLocks/>
          </p:cNvGrpSpPr>
          <p:nvPr/>
        </p:nvGrpSpPr>
        <p:grpSpPr bwMode="auto">
          <a:xfrm>
            <a:off x="1411875" y="2853216"/>
            <a:ext cx="5672894" cy="3120746"/>
            <a:chOff x="842009" y="3042270"/>
            <a:chExt cx="7564403" cy="3119584"/>
          </a:xfrm>
        </p:grpSpPr>
        <p:sp>
          <p:nvSpPr>
            <p:cNvPr id="10" name="TextBox 3">
              <a:extLst>
                <a:ext uri="{FF2B5EF4-FFF2-40B4-BE49-F238E27FC236}">
                  <a16:creationId xmlns:a16="http://schemas.microsoft.com/office/drawing/2014/main" id="{DB34A6D4-65B8-C04D-B9E9-507403B7F798}"/>
                </a:ext>
              </a:extLst>
            </p:cNvPr>
            <p:cNvSpPr txBox="1">
              <a:spLocks noChangeArrowheads="1"/>
            </p:cNvSpPr>
            <p:nvPr/>
          </p:nvSpPr>
          <p:spPr bwMode="auto">
            <a:xfrm>
              <a:off x="4938268" y="4934695"/>
              <a:ext cx="2469230" cy="369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800" dirty="0"/>
                <a:t>Narrative review</a:t>
              </a:r>
              <a:endParaRPr lang="en-CA" altLang="en-US" sz="1800" dirty="0"/>
            </a:p>
          </p:txBody>
        </p:sp>
        <p:sp>
          <p:nvSpPr>
            <p:cNvPr id="11" name="TextBox 6">
              <a:extLst>
                <a:ext uri="{FF2B5EF4-FFF2-40B4-BE49-F238E27FC236}">
                  <a16:creationId xmlns:a16="http://schemas.microsoft.com/office/drawing/2014/main" id="{8B439FE1-4A12-DD40-B90F-410F1276110A}"/>
                </a:ext>
              </a:extLst>
            </p:cNvPr>
            <p:cNvSpPr txBox="1">
              <a:spLocks noChangeArrowheads="1"/>
            </p:cNvSpPr>
            <p:nvPr/>
          </p:nvSpPr>
          <p:spPr bwMode="auto">
            <a:xfrm>
              <a:off x="3523790" y="3821668"/>
              <a:ext cx="2144332" cy="369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800"/>
                <a:t>Meta-analysis</a:t>
              </a:r>
              <a:endParaRPr lang="en-CA" altLang="en-US" sz="1800"/>
            </a:p>
          </p:txBody>
        </p:sp>
        <p:sp>
          <p:nvSpPr>
            <p:cNvPr id="12" name="TextBox 7">
              <a:extLst>
                <a:ext uri="{FF2B5EF4-FFF2-40B4-BE49-F238E27FC236}">
                  <a16:creationId xmlns:a16="http://schemas.microsoft.com/office/drawing/2014/main" id="{86935015-EEF2-6341-A844-E0584762940E}"/>
                </a:ext>
              </a:extLst>
            </p:cNvPr>
            <p:cNvSpPr txBox="1">
              <a:spLocks noChangeArrowheads="1"/>
            </p:cNvSpPr>
            <p:nvPr/>
          </p:nvSpPr>
          <p:spPr bwMode="auto">
            <a:xfrm>
              <a:off x="5609016" y="3417332"/>
              <a:ext cx="2161433" cy="369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800"/>
                <a:t>Realist review</a:t>
              </a:r>
              <a:endParaRPr lang="en-CA" altLang="en-US" sz="1800"/>
            </a:p>
          </p:txBody>
        </p:sp>
        <p:sp>
          <p:nvSpPr>
            <p:cNvPr id="13" name="TextBox 8">
              <a:extLst>
                <a:ext uri="{FF2B5EF4-FFF2-40B4-BE49-F238E27FC236}">
                  <a16:creationId xmlns:a16="http://schemas.microsoft.com/office/drawing/2014/main" id="{4909BED0-8822-9346-98C4-0EACD73878D0}"/>
                </a:ext>
              </a:extLst>
            </p:cNvPr>
            <p:cNvSpPr txBox="1">
              <a:spLocks noChangeArrowheads="1"/>
            </p:cNvSpPr>
            <p:nvPr/>
          </p:nvSpPr>
          <p:spPr bwMode="auto">
            <a:xfrm>
              <a:off x="842009" y="3908274"/>
              <a:ext cx="2606029" cy="369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800" dirty="0"/>
                <a:t>Literature review </a:t>
              </a:r>
              <a:endParaRPr lang="en-CA" altLang="en-US" sz="1800" dirty="0"/>
            </a:p>
          </p:txBody>
        </p:sp>
        <p:sp>
          <p:nvSpPr>
            <p:cNvPr id="14" name="TextBox 9">
              <a:extLst>
                <a:ext uri="{FF2B5EF4-FFF2-40B4-BE49-F238E27FC236}">
                  <a16:creationId xmlns:a16="http://schemas.microsoft.com/office/drawing/2014/main" id="{C50E081C-2D4B-0C42-8F45-457445BA615E}"/>
                </a:ext>
              </a:extLst>
            </p:cNvPr>
            <p:cNvSpPr txBox="1">
              <a:spLocks noChangeArrowheads="1"/>
            </p:cNvSpPr>
            <p:nvPr/>
          </p:nvSpPr>
          <p:spPr bwMode="auto">
            <a:xfrm>
              <a:off x="2042423" y="3042270"/>
              <a:ext cx="2811228" cy="369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800" dirty="0"/>
                <a:t>Systematic review </a:t>
              </a:r>
              <a:endParaRPr lang="en-CA" altLang="en-US" sz="1800" dirty="0"/>
            </a:p>
          </p:txBody>
        </p:sp>
        <p:sp>
          <p:nvSpPr>
            <p:cNvPr id="15" name="TextBox 10">
              <a:extLst>
                <a:ext uri="{FF2B5EF4-FFF2-40B4-BE49-F238E27FC236}">
                  <a16:creationId xmlns:a16="http://schemas.microsoft.com/office/drawing/2014/main" id="{FE488E0A-296B-8443-B07C-1F9A56CA98DF}"/>
                </a:ext>
              </a:extLst>
            </p:cNvPr>
            <p:cNvSpPr txBox="1">
              <a:spLocks noChangeArrowheads="1"/>
            </p:cNvSpPr>
            <p:nvPr/>
          </p:nvSpPr>
          <p:spPr bwMode="auto">
            <a:xfrm>
              <a:off x="6073981" y="4266869"/>
              <a:ext cx="2332431" cy="369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800" dirty="0"/>
                <a:t>Scoping review</a:t>
              </a:r>
              <a:endParaRPr lang="en-CA" altLang="en-US" sz="1800" dirty="0"/>
            </a:p>
          </p:txBody>
        </p:sp>
        <p:sp>
          <p:nvSpPr>
            <p:cNvPr id="16" name="TextBox 11">
              <a:extLst>
                <a:ext uri="{FF2B5EF4-FFF2-40B4-BE49-F238E27FC236}">
                  <a16:creationId xmlns:a16="http://schemas.microsoft.com/office/drawing/2014/main" id="{9493B65C-0E2C-5346-A401-7DA1ACF33294}"/>
                </a:ext>
              </a:extLst>
            </p:cNvPr>
            <p:cNvSpPr txBox="1">
              <a:spLocks noChangeArrowheads="1"/>
            </p:cNvSpPr>
            <p:nvPr/>
          </p:nvSpPr>
          <p:spPr bwMode="auto">
            <a:xfrm>
              <a:off x="2238136" y="4711144"/>
              <a:ext cx="2024633" cy="369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800"/>
                <a:t>Rapid review</a:t>
              </a:r>
              <a:endParaRPr lang="en-CA" altLang="en-US" sz="1800"/>
            </a:p>
          </p:txBody>
        </p:sp>
        <p:sp>
          <p:nvSpPr>
            <p:cNvPr id="17" name="TextBox 12">
              <a:extLst>
                <a:ext uri="{FF2B5EF4-FFF2-40B4-BE49-F238E27FC236}">
                  <a16:creationId xmlns:a16="http://schemas.microsoft.com/office/drawing/2014/main" id="{785E9CB9-B73A-2A45-BCE7-C3EBBCC286E4}"/>
                </a:ext>
              </a:extLst>
            </p:cNvPr>
            <p:cNvSpPr txBox="1">
              <a:spLocks noChangeArrowheads="1"/>
            </p:cNvSpPr>
            <p:nvPr/>
          </p:nvSpPr>
          <p:spPr bwMode="auto">
            <a:xfrm>
              <a:off x="2550895" y="5792660"/>
              <a:ext cx="2657329" cy="369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800" dirty="0"/>
                <a:t>Integrative review</a:t>
              </a:r>
              <a:endParaRPr lang="en-CA" altLang="en-US" sz="1800" dirty="0"/>
            </a:p>
          </p:txBody>
        </p:sp>
      </p:grpSp>
      <p:sp>
        <p:nvSpPr>
          <p:cNvPr id="18" name="TextBox 8">
            <a:extLst>
              <a:ext uri="{FF2B5EF4-FFF2-40B4-BE49-F238E27FC236}">
                <a16:creationId xmlns:a16="http://schemas.microsoft.com/office/drawing/2014/main" id="{513527FD-F592-E949-86EB-CE0AF3DE4D28}"/>
              </a:ext>
            </a:extLst>
          </p:cNvPr>
          <p:cNvSpPr txBox="1">
            <a:spLocks noChangeArrowheads="1"/>
          </p:cNvSpPr>
          <p:nvPr/>
        </p:nvSpPr>
        <p:spPr bwMode="auto">
          <a:xfrm>
            <a:off x="786652" y="5123508"/>
            <a:ext cx="180049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800" dirty="0"/>
              <a:t>Meta syntheses</a:t>
            </a:r>
            <a:endParaRPr lang="en-CA" altLang="en-US" sz="1800" dirty="0"/>
          </a:p>
        </p:txBody>
      </p:sp>
      <p:sp>
        <p:nvSpPr>
          <p:cNvPr id="19" name="TextBox 8">
            <a:extLst>
              <a:ext uri="{FF2B5EF4-FFF2-40B4-BE49-F238E27FC236}">
                <a16:creationId xmlns:a16="http://schemas.microsoft.com/office/drawing/2014/main" id="{F06B614E-82BC-0742-A7F3-749E91849883}"/>
              </a:ext>
            </a:extLst>
          </p:cNvPr>
          <p:cNvSpPr txBox="1">
            <a:spLocks noChangeArrowheads="1"/>
          </p:cNvSpPr>
          <p:nvPr/>
        </p:nvSpPr>
        <p:spPr bwMode="auto">
          <a:xfrm>
            <a:off x="5308357" y="5382105"/>
            <a:ext cx="30700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800" dirty="0"/>
              <a:t>Systematic literature review </a:t>
            </a:r>
            <a:endParaRPr lang="en-CA" altLang="en-US" sz="1800" dirty="0"/>
          </a:p>
        </p:txBody>
      </p:sp>
      <p:sp>
        <p:nvSpPr>
          <p:cNvPr id="20" name="TextBox 3">
            <a:extLst>
              <a:ext uri="{FF2B5EF4-FFF2-40B4-BE49-F238E27FC236}">
                <a16:creationId xmlns:a16="http://schemas.microsoft.com/office/drawing/2014/main" id="{1A608ACD-E218-0849-8403-85455D3D1914}"/>
              </a:ext>
            </a:extLst>
          </p:cNvPr>
          <p:cNvSpPr txBox="1">
            <a:spLocks noChangeArrowheads="1"/>
          </p:cNvSpPr>
          <p:nvPr/>
        </p:nvSpPr>
        <p:spPr bwMode="auto">
          <a:xfrm>
            <a:off x="5577979" y="2398621"/>
            <a:ext cx="17620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spcBef>
                <a:spcPct val="20000"/>
              </a:spcBef>
              <a:buFont typeface="Arial" panose="020B0604020202020204" pitchFamily="34" charset="0"/>
              <a:buChar char="•"/>
              <a:defRPr sz="3200">
                <a:solidFill>
                  <a:schemeClr val="tx1"/>
                </a:solidFill>
                <a:latin typeface="Arial" panose="020B0604020202020204" pitchFamily="34" charset="0"/>
                <a:ea typeface="ＭＳ Ｐゴシック" panose="020B0600070205080204" pitchFamily="34" charset="-128"/>
              </a:defRPr>
            </a:lvl1pPr>
            <a:lvl2pPr marL="742950" indent="-285750" algn="l">
              <a:spcBef>
                <a:spcPct val="20000"/>
              </a:spcBef>
              <a:buFont typeface="Arial" panose="020B0604020202020204" pitchFamily="34" charset="0"/>
              <a:buChar char="–"/>
              <a:defRPr sz="2800">
                <a:solidFill>
                  <a:schemeClr val="tx1"/>
                </a:solidFill>
                <a:latin typeface="Arial" panose="020B0604020202020204" pitchFamily="34" charset="0"/>
                <a:ea typeface="ＭＳ Ｐゴシック" panose="020B0600070205080204" pitchFamily="34" charset="-128"/>
              </a:defRPr>
            </a:lvl2pPr>
            <a:lvl3pPr marL="1143000" indent="-228600" algn="l">
              <a:spcBef>
                <a:spcPct val="20000"/>
              </a:spcBef>
              <a:buFont typeface="Arial" panose="020B0604020202020204" pitchFamily="34" charset="0"/>
              <a:buChar char="•"/>
              <a:defRPr sz="2400">
                <a:solidFill>
                  <a:schemeClr val="tx1"/>
                </a:solidFill>
                <a:latin typeface="Arial" panose="020B0604020202020204" pitchFamily="34" charset="0"/>
                <a:ea typeface="ＭＳ Ｐゴシック" panose="020B0600070205080204" pitchFamily="34" charset="-128"/>
              </a:defRPr>
            </a:lvl3pPr>
            <a:lvl4pPr marL="1600200" indent="-228600" algn="l">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4pPr>
            <a:lvl5pPr marL="2057400" indent="-228600" algn="l">
              <a:spcBef>
                <a:spcPct val="20000"/>
              </a:spcBef>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800" dirty="0"/>
              <a:t>Evidence maps</a:t>
            </a:r>
            <a:endParaRPr lang="en-CA" altLang="en-US" sz="1800" dirty="0"/>
          </a:p>
        </p:txBody>
      </p:sp>
    </p:spTree>
    <p:extLst>
      <p:ext uri="{BB962C8B-B14F-4D97-AF65-F5344CB8AC3E}">
        <p14:creationId xmlns:p14="http://schemas.microsoft.com/office/powerpoint/2010/main" val="3615869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Seeing</a:t>
            </a:r>
            <a:r>
              <a:rPr lang="fr-FR" dirty="0"/>
              <a:t> the </a:t>
            </a:r>
            <a:r>
              <a:rPr lang="fr-FR" dirty="0" err="1"/>
              <a:t>forest</a:t>
            </a:r>
            <a:r>
              <a:rPr lang="fr-FR" dirty="0"/>
              <a:t> for the </a:t>
            </a:r>
            <a:r>
              <a:rPr lang="fr-FR" dirty="0" err="1"/>
              <a:t>trees</a:t>
            </a:r>
            <a:endParaRPr lang="fr-FR" dirty="0"/>
          </a:p>
        </p:txBody>
      </p:sp>
      <p:sp>
        <p:nvSpPr>
          <p:cNvPr id="7" name="Espace réservé du numéro de diapositive 6"/>
          <p:cNvSpPr>
            <a:spLocks noGrp="1"/>
          </p:cNvSpPr>
          <p:nvPr>
            <p:ph type="sldNum" sz="quarter" idx="12"/>
          </p:nvPr>
        </p:nvSpPr>
        <p:spPr/>
        <p:txBody>
          <a:bodyPr/>
          <a:lstStyle/>
          <a:p>
            <a:fld id="{43B5D603-0D65-E745-B96E-A15BED22DBB9}" type="slidenum">
              <a:rPr lang="fr-FR" smtClean="0">
                <a:latin typeface="Calibri" panose="020F0502020204030204" pitchFamily="34" charset="0"/>
                <a:cs typeface="Calibri" panose="020F0502020204030204" pitchFamily="34" charset="0"/>
              </a:rPr>
              <a:pPr/>
              <a:t>2</a:t>
            </a:fld>
            <a:endParaRPr lang="fr-FR" dirty="0">
              <a:latin typeface="Calibri" panose="020F0502020204030204" pitchFamily="34" charset="0"/>
              <a:cs typeface="Calibri" panose="020F0502020204030204" pitchFamily="34" charset="0"/>
            </a:endParaRPr>
          </a:p>
        </p:txBody>
      </p:sp>
      <p:pic>
        <p:nvPicPr>
          <p:cNvPr id="5" name="Picture 3">
            <a:extLst>
              <a:ext uri="{FF2B5EF4-FFF2-40B4-BE49-F238E27FC236}">
                <a16:creationId xmlns:a16="http://schemas.microsoft.com/office/drawing/2014/main" id="{23890CD4-0958-5B40-B16C-95165F67B7B5}"/>
              </a:ext>
            </a:extLst>
          </p:cNvPr>
          <p:cNvPicPr>
            <a:picLocks noChangeAspect="1"/>
          </p:cNvPicPr>
          <p:nvPr/>
        </p:nvPicPr>
        <p:blipFill rotWithShape="1">
          <a:blip r:embed="rId2">
            <a:extLst>
              <a:ext uri="{28A0092B-C50C-407E-A947-70E740481C1C}">
                <a14:useLocalDpi xmlns:a14="http://schemas.microsoft.com/office/drawing/2010/main" val="0"/>
              </a:ext>
            </a:extLst>
          </a:blip>
          <a:srcRect l="5650" r="5367"/>
          <a:stretch/>
        </p:blipFill>
        <p:spPr>
          <a:xfrm>
            <a:off x="1333499" y="1450007"/>
            <a:ext cx="6464595" cy="4841586"/>
          </a:xfrm>
          <a:prstGeom prst="rect">
            <a:avLst/>
          </a:prstGeom>
        </p:spPr>
      </p:pic>
      <p:sp>
        <p:nvSpPr>
          <p:cNvPr id="6" name="TextBox 4">
            <a:extLst>
              <a:ext uri="{FF2B5EF4-FFF2-40B4-BE49-F238E27FC236}">
                <a16:creationId xmlns:a16="http://schemas.microsoft.com/office/drawing/2014/main" id="{804447C0-3884-D343-9B1E-17DA2D424771}"/>
              </a:ext>
            </a:extLst>
          </p:cNvPr>
          <p:cNvSpPr txBox="1"/>
          <p:nvPr/>
        </p:nvSpPr>
        <p:spPr>
          <a:xfrm>
            <a:off x="1242946" y="4965161"/>
            <a:ext cx="6555148" cy="1261884"/>
          </a:xfrm>
          <a:prstGeom prst="rect">
            <a:avLst/>
          </a:prstGeom>
          <a:solidFill>
            <a:schemeClr val="bg1">
              <a:alpha val="79000"/>
            </a:schemeClr>
          </a:solidFill>
        </p:spPr>
        <p:txBody>
          <a:bodyPr wrap="square" rtlCol="0">
            <a:spAutoFit/>
          </a:bodyPr>
          <a:lstStyle/>
          <a:p>
            <a:r>
              <a:rPr lang="en-US" sz="2000" dirty="0">
                <a:solidFill>
                  <a:schemeClr val="accent1"/>
                </a:solidFill>
                <a:latin typeface="Gill Sans" charset="0"/>
                <a:ea typeface="Gill Sans" charset="0"/>
                <a:cs typeface="Gill Sans" charset="0"/>
              </a:rPr>
              <a:t>Systematic reviews are the remote-sensing tools of ecology. </a:t>
            </a:r>
          </a:p>
          <a:p>
            <a:r>
              <a:rPr lang="en-US" sz="2000" dirty="0">
                <a:solidFill>
                  <a:schemeClr val="accent1"/>
                </a:solidFill>
                <a:latin typeface="Gill Sans" charset="0"/>
                <a:ea typeface="Gill Sans" charset="0"/>
                <a:cs typeface="Gill Sans" charset="0"/>
              </a:rPr>
              <a:t>They allow us to step back &amp; see a broader, albeit less detailed overview of how a system operates.</a:t>
            </a:r>
          </a:p>
          <a:p>
            <a:r>
              <a:rPr lang="en-US" sz="1600" dirty="0">
                <a:solidFill>
                  <a:schemeClr val="accent1"/>
                </a:solidFill>
                <a:latin typeface="Gill Sans" charset="0"/>
                <a:ea typeface="Gill Sans" charset="0"/>
                <a:cs typeface="Gill Sans" charset="0"/>
              </a:rPr>
              <a:t> (Hillebrand &amp; Cardinale 2010)</a:t>
            </a:r>
          </a:p>
        </p:txBody>
      </p:sp>
    </p:spTree>
    <p:extLst>
      <p:ext uri="{BB962C8B-B14F-4D97-AF65-F5344CB8AC3E}">
        <p14:creationId xmlns:p14="http://schemas.microsoft.com/office/powerpoint/2010/main" val="1910688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What</a:t>
            </a:r>
            <a:r>
              <a:rPr lang="fr-FR" dirty="0"/>
              <a:t> are the </a:t>
            </a:r>
            <a:r>
              <a:rPr lang="fr-FR" dirty="0" err="1"/>
              <a:t>differences</a:t>
            </a:r>
            <a:r>
              <a:rPr lang="fr-FR" dirty="0"/>
              <a:t>?</a:t>
            </a:r>
          </a:p>
        </p:txBody>
      </p:sp>
      <p:sp>
        <p:nvSpPr>
          <p:cNvPr id="7" name="Espace réservé du numéro de diapositive 6"/>
          <p:cNvSpPr>
            <a:spLocks noGrp="1"/>
          </p:cNvSpPr>
          <p:nvPr>
            <p:ph type="sldNum" sz="quarter" idx="12"/>
          </p:nvPr>
        </p:nvSpPr>
        <p:spPr>
          <a:xfrm>
            <a:off x="375920" y="6051437"/>
            <a:ext cx="638060" cy="234704"/>
          </a:xfrm>
        </p:spPr>
        <p:txBody>
          <a:bodyPr/>
          <a:lstStyle/>
          <a:p>
            <a:fld id="{43B5D603-0D65-E745-B96E-A15BED22DBB9}" type="slidenum">
              <a:rPr lang="fr-FR" smtClean="0">
                <a:latin typeface="Calibri" panose="020F0502020204030204" pitchFamily="34" charset="0"/>
                <a:cs typeface="Calibri" panose="020F0502020204030204" pitchFamily="34" charset="0"/>
              </a:rPr>
              <a:pPr/>
              <a:t>20</a:t>
            </a:fld>
            <a:endParaRPr lang="fr-FR" dirty="0">
              <a:latin typeface="Calibri" panose="020F0502020204030204" pitchFamily="34" charset="0"/>
              <a:cs typeface="Calibri" panose="020F0502020204030204" pitchFamily="34" charset="0"/>
            </a:endParaRPr>
          </a:p>
        </p:txBody>
      </p:sp>
      <p:sp>
        <p:nvSpPr>
          <p:cNvPr id="6" name="TextBox 13">
            <a:extLst>
              <a:ext uri="{FF2B5EF4-FFF2-40B4-BE49-F238E27FC236}">
                <a16:creationId xmlns:a16="http://schemas.microsoft.com/office/drawing/2014/main" id="{73E36268-1A0F-324B-B702-B0BFC896A7E7}"/>
              </a:ext>
            </a:extLst>
          </p:cNvPr>
          <p:cNvSpPr txBox="1"/>
          <p:nvPr/>
        </p:nvSpPr>
        <p:spPr>
          <a:xfrm>
            <a:off x="3847051" y="1367812"/>
            <a:ext cx="2095467" cy="400110"/>
          </a:xfrm>
          <a:prstGeom prst="rect">
            <a:avLst/>
          </a:prstGeom>
          <a:noFill/>
        </p:spPr>
        <p:txBody>
          <a:bodyPr wrap="square">
            <a:spAutoFit/>
          </a:bodyPr>
          <a:lstStyle/>
          <a:p>
            <a:pPr>
              <a:defRPr/>
            </a:pPr>
            <a:r>
              <a:rPr lang="en-CA" sz="2000" i="1" dirty="0">
                <a:solidFill>
                  <a:srgbClr val="28728A"/>
                </a:solidFill>
              </a:rPr>
              <a:t>Aim of the review:</a:t>
            </a:r>
          </a:p>
        </p:txBody>
      </p:sp>
      <p:sp>
        <p:nvSpPr>
          <p:cNvPr id="5" name="Rectangle 4">
            <a:extLst>
              <a:ext uri="{FF2B5EF4-FFF2-40B4-BE49-F238E27FC236}">
                <a16:creationId xmlns:a16="http://schemas.microsoft.com/office/drawing/2014/main" id="{90A03B99-28A2-8E43-BD47-16223098B067}"/>
              </a:ext>
            </a:extLst>
          </p:cNvPr>
          <p:cNvSpPr/>
          <p:nvPr/>
        </p:nvSpPr>
        <p:spPr>
          <a:xfrm>
            <a:off x="1910393" y="1708888"/>
            <a:ext cx="1000595" cy="369332"/>
          </a:xfrm>
          <a:prstGeom prst="rect">
            <a:avLst/>
          </a:prstGeom>
        </p:spPr>
        <p:txBody>
          <a:bodyPr wrap="none">
            <a:spAutoFit/>
          </a:bodyPr>
          <a:lstStyle/>
          <a:p>
            <a:r>
              <a:rPr lang="fr-FR" dirty="0" err="1"/>
              <a:t>Describe</a:t>
            </a:r>
            <a:endParaRPr lang="fr-FR" dirty="0"/>
          </a:p>
        </p:txBody>
      </p:sp>
      <p:cxnSp>
        <p:nvCxnSpPr>
          <p:cNvPr id="24" name="Connecteur droit 23">
            <a:extLst>
              <a:ext uri="{FF2B5EF4-FFF2-40B4-BE49-F238E27FC236}">
                <a16:creationId xmlns:a16="http://schemas.microsoft.com/office/drawing/2014/main" id="{F8803320-9ED3-BD4C-8F01-459C1D4AF587}"/>
              </a:ext>
            </a:extLst>
          </p:cNvPr>
          <p:cNvCxnSpPr/>
          <p:nvPr/>
        </p:nvCxnSpPr>
        <p:spPr>
          <a:xfrm>
            <a:off x="2362726" y="2171130"/>
            <a:ext cx="5290113" cy="0"/>
          </a:xfrm>
          <a:prstGeom prst="line">
            <a:avLst/>
          </a:prstGeom>
          <a:ln>
            <a:solidFill>
              <a:srgbClr val="020000"/>
            </a:solidFill>
          </a:ln>
          <a:effectLst/>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1C90B18C-5B0E-AA41-8BEF-1F27765108A9}"/>
              </a:ext>
            </a:extLst>
          </p:cNvPr>
          <p:cNvSpPr/>
          <p:nvPr/>
        </p:nvSpPr>
        <p:spPr>
          <a:xfrm>
            <a:off x="4617441" y="1981002"/>
            <a:ext cx="364202" cy="369332"/>
          </a:xfrm>
          <a:prstGeom prst="rect">
            <a:avLst/>
          </a:prstGeom>
        </p:spPr>
        <p:txBody>
          <a:bodyPr wrap="none">
            <a:spAutoFit/>
          </a:bodyPr>
          <a:lstStyle/>
          <a:p>
            <a:r>
              <a:rPr lang="fr-FR" dirty="0"/>
              <a:t>//</a:t>
            </a:r>
          </a:p>
        </p:txBody>
      </p:sp>
      <p:sp>
        <p:nvSpPr>
          <p:cNvPr id="26" name="Rectangle 25">
            <a:extLst>
              <a:ext uri="{FF2B5EF4-FFF2-40B4-BE49-F238E27FC236}">
                <a16:creationId xmlns:a16="http://schemas.microsoft.com/office/drawing/2014/main" id="{86AEBD37-D925-8148-A6F0-9EDFF7B0150F}"/>
              </a:ext>
            </a:extLst>
          </p:cNvPr>
          <p:cNvSpPr/>
          <p:nvPr/>
        </p:nvSpPr>
        <p:spPr>
          <a:xfrm>
            <a:off x="7084365" y="1645687"/>
            <a:ext cx="998030" cy="369332"/>
          </a:xfrm>
          <a:prstGeom prst="rect">
            <a:avLst/>
          </a:prstGeom>
        </p:spPr>
        <p:txBody>
          <a:bodyPr wrap="none">
            <a:spAutoFit/>
          </a:bodyPr>
          <a:lstStyle/>
          <a:p>
            <a:r>
              <a:rPr lang="fr-FR" dirty="0" err="1"/>
              <a:t>Quantify</a:t>
            </a:r>
            <a:endParaRPr lang="fr-FR" dirty="0"/>
          </a:p>
        </p:txBody>
      </p:sp>
      <p:sp>
        <p:nvSpPr>
          <p:cNvPr id="39" name="Rectangle 38">
            <a:extLst>
              <a:ext uri="{FF2B5EF4-FFF2-40B4-BE49-F238E27FC236}">
                <a16:creationId xmlns:a16="http://schemas.microsoft.com/office/drawing/2014/main" id="{A6A69DCA-7E00-A04D-9F4A-CFF998344C9D}"/>
              </a:ext>
            </a:extLst>
          </p:cNvPr>
          <p:cNvSpPr/>
          <p:nvPr/>
        </p:nvSpPr>
        <p:spPr>
          <a:xfrm>
            <a:off x="772200" y="2228239"/>
            <a:ext cx="2870273" cy="338554"/>
          </a:xfrm>
          <a:prstGeom prst="rect">
            <a:avLst/>
          </a:prstGeom>
        </p:spPr>
        <p:txBody>
          <a:bodyPr wrap="none">
            <a:spAutoFit/>
          </a:bodyPr>
          <a:lstStyle/>
          <a:p>
            <a:r>
              <a:rPr lang="fr-FR" sz="1600" i="1" dirty="0" err="1"/>
              <a:t>What</a:t>
            </a:r>
            <a:r>
              <a:rPr lang="fr-FR" sz="1600" i="1" dirty="0"/>
              <a:t> </a:t>
            </a:r>
            <a:r>
              <a:rPr lang="fr-FR" sz="1600" i="1" dirty="0" err="1"/>
              <a:t>research</a:t>
            </a:r>
            <a:r>
              <a:rPr lang="fr-FR" sz="1600" i="1" dirty="0"/>
              <a:t> </a:t>
            </a:r>
            <a:r>
              <a:rPr lang="fr-FR" sz="1600" i="1" dirty="0" err="1"/>
              <a:t>exists</a:t>
            </a:r>
            <a:r>
              <a:rPr lang="fr-FR" sz="1600" i="1" dirty="0"/>
              <a:t> on a topic?</a:t>
            </a:r>
          </a:p>
        </p:txBody>
      </p:sp>
      <p:sp>
        <p:nvSpPr>
          <p:cNvPr id="40" name="Rectangle 39">
            <a:extLst>
              <a:ext uri="{FF2B5EF4-FFF2-40B4-BE49-F238E27FC236}">
                <a16:creationId xmlns:a16="http://schemas.microsoft.com/office/drawing/2014/main" id="{C562DA09-A8E2-1C4B-8E7F-4E41B530F27B}"/>
              </a:ext>
            </a:extLst>
          </p:cNvPr>
          <p:cNvSpPr/>
          <p:nvPr/>
        </p:nvSpPr>
        <p:spPr>
          <a:xfrm>
            <a:off x="6022761" y="2215484"/>
            <a:ext cx="3121239" cy="338554"/>
          </a:xfrm>
          <a:prstGeom prst="rect">
            <a:avLst/>
          </a:prstGeom>
        </p:spPr>
        <p:txBody>
          <a:bodyPr wrap="none">
            <a:spAutoFit/>
          </a:bodyPr>
          <a:lstStyle/>
          <a:p>
            <a:r>
              <a:rPr lang="fr-FR" sz="1600" i="1" dirty="0" err="1"/>
              <a:t>What</a:t>
            </a:r>
            <a:r>
              <a:rPr lang="fr-FR" sz="1600" i="1" dirty="0"/>
              <a:t> </a:t>
            </a:r>
            <a:r>
              <a:rPr lang="fr-FR" sz="1600" i="1" dirty="0" err="1"/>
              <a:t>does</a:t>
            </a:r>
            <a:r>
              <a:rPr lang="fr-FR" sz="1600" i="1" dirty="0"/>
              <a:t> the </a:t>
            </a:r>
            <a:r>
              <a:rPr lang="fr-FR" sz="1600" i="1" dirty="0" err="1"/>
              <a:t>study</a:t>
            </a:r>
            <a:r>
              <a:rPr lang="fr-FR" sz="1600" i="1" dirty="0"/>
              <a:t> </a:t>
            </a:r>
            <a:r>
              <a:rPr lang="fr-FR" sz="1600" i="1" dirty="0" err="1"/>
              <a:t>results</a:t>
            </a:r>
            <a:r>
              <a:rPr lang="fr-FR" sz="1600" i="1" dirty="0"/>
              <a:t> show?</a:t>
            </a:r>
          </a:p>
        </p:txBody>
      </p:sp>
      <p:sp>
        <p:nvSpPr>
          <p:cNvPr id="41" name="Rectangle 40">
            <a:extLst>
              <a:ext uri="{FF2B5EF4-FFF2-40B4-BE49-F238E27FC236}">
                <a16:creationId xmlns:a16="http://schemas.microsoft.com/office/drawing/2014/main" id="{67DEB520-EFA7-7A46-A2C2-0AFB2BDFF6E7}"/>
              </a:ext>
            </a:extLst>
          </p:cNvPr>
          <p:cNvSpPr/>
          <p:nvPr/>
        </p:nvSpPr>
        <p:spPr>
          <a:xfrm>
            <a:off x="956665" y="3012330"/>
            <a:ext cx="3120920" cy="369332"/>
          </a:xfrm>
          <a:prstGeom prst="rect">
            <a:avLst/>
          </a:prstGeom>
        </p:spPr>
        <p:txBody>
          <a:bodyPr wrap="square">
            <a:spAutoFit/>
          </a:bodyPr>
          <a:lstStyle/>
          <a:p>
            <a:r>
              <a:rPr lang="fr-FR" i="1" dirty="0">
                <a:solidFill>
                  <a:srgbClr val="28728A"/>
                </a:solidFill>
              </a:rPr>
              <a:t>Effort to </a:t>
            </a:r>
            <a:r>
              <a:rPr lang="fr-FR" i="1" dirty="0" err="1">
                <a:solidFill>
                  <a:srgbClr val="28728A"/>
                </a:solidFill>
              </a:rPr>
              <a:t>find</a:t>
            </a:r>
            <a:r>
              <a:rPr lang="fr-FR" i="1" dirty="0">
                <a:solidFill>
                  <a:srgbClr val="28728A"/>
                </a:solidFill>
              </a:rPr>
              <a:t> the </a:t>
            </a:r>
            <a:r>
              <a:rPr lang="fr-FR" i="1" dirty="0" err="1">
                <a:solidFill>
                  <a:srgbClr val="28728A"/>
                </a:solidFill>
              </a:rPr>
              <a:t>papers</a:t>
            </a:r>
            <a:r>
              <a:rPr lang="fr-FR" i="1" dirty="0">
                <a:solidFill>
                  <a:srgbClr val="28728A"/>
                </a:solidFill>
              </a:rPr>
              <a:t>:</a:t>
            </a:r>
          </a:p>
        </p:txBody>
      </p:sp>
      <p:sp>
        <p:nvSpPr>
          <p:cNvPr id="42" name="Rectangle 41">
            <a:extLst>
              <a:ext uri="{FF2B5EF4-FFF2-40B4-BE49-F238E27FC236}">
                <a16:creationId xmlns:a16="http://schemas.microsoft.com/office/drawing/2014/main" id="{D63A2E0E-F686-7E44-9869-A48C424C9FBD}"/>
              </a:ext>
            </a:extLst>
          </p:cNvPr>
          <p:cNvSpPr/>
          <p:nvPr/>
        </p:nvSpPr>
        <p:spPr>
          <a:xfrm>
            <a:off x="808459" y="3353034"/>
            <a:ext cx="2759793" cy="107602"/>
          </a:xfrm>
          <a:prstGeom prst="rect">
            <a:avLst/>
          </a:prstGeom>
          <a:gradFill flip="none" rotWithShape="1">
            <a:gsLst>
              <a:gs pos="0">
                <a:schemeClr val="accent3">
                  <a:lumMod val="5000"/>
                  <a:lumOff val="95000"/>
                </a:schemeClr>
              </a:gs>
              <a:gs pos="37000">
                <a:schemeClr val="accent3">
                  <a:lumMod val="45000"/>
                  <a:lumOff val="55000"/>
                </a:schemeClr>
              </a:gs>
              <a:gs pos="100000">
                <a:srgbClr val="28728A"/>
              </a:gs>
            </a:gsLst>
            <a:lin ang="21000000" scaled="0"/>
            <a:tileRect/>
          </a:gradFill>
          <a:ln>
            <a:solidFill>
              <a:srgbClr val="02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 name="Rectangle 42">
            <a:extLst>
              <a:ext uri="{FF2B5EF4-FFF2-40B4-BE49-F238E27FC236}">
                <a16:creationId xmlns:a16="http://schemas.microsoft.com/office/drawing/2014/main" id="{A9E9F393-4003-404E-BCBF-F3A74E077FC2}"/>
              </a:ext>
            </a:extLst>
          </p:cNvPr>
          <p:cNvSpPr/>
          <p:nvPr/>
        </p:nvSpPr>
        <p:spPr>
          <a:xfrm>
            <a:off x="638253" y="3397209"/>
            <a:ext cx="568489" cy="369332"/>
          </a:xfrm>
          <a:prstGeom prst="rect">
            <a:avLst/>
          </a:prstGeom>
        </p:spPr>
        <p:txBody>
          <a:bodyPr wrap="none">
            <a:spAutoFit/>
          </a:bodyPr>
          <a:lstStyle/>
          <a:p>
            <a:r>
              <a:rPr lang="fr-FR" dirty="0" err="1"/>
              <a:t>Low</a:t>
            </a:r>
            <a:endParaRPr lang="fr-FR" dirty="0"/>
          </a:p>
        </p:txBody>
      </p:sp>
      <p:sp>
        <p:nvSpPr>
          <p:cNvPr id="44" name="Rectangle 43">
            <a:extLst>
              <a:ext uri="{FF2B5EF4-FFF2-40B4-BE49-F238E27FC236}">
                <a16:creationId xmlns:a16="http://schemas.microsoft.com/office/drawing/2014/main" id="{0060E7FE-E425-F248-908C-FAA38D60E89E}"/>
              </a:ext>
            </a:extLst>
          </p:cNvPr>
          <p:cNvSpPr/>
          <p:nvPr/>
        </p:nvSpPr>
        <p:spPr>
          <a:xfrm>
            <a:off x="2652285" y="3428923"/>
            <a:ext cx="1187248" cy="369332"/>
          </a:xfrm>
          <a:prstGeom prst="rect">
            <a:avLst/>
          </a:prstGeom>
        </p:spPr>
        <p:txBody>
          <a:bodyPr wrap="none">
            <a:spAutoFit/>
          </a:bodyPr>
          <a:lstStyle/>
          <a:p>
            <a:r>
              <a:rPr lang="fr-FR" dirty="0" err="1"/>
              <a:t>Systematic</a:t>
            </a:r>
            <a:endParaRPr lang="fr-FR" dirty="0"/>
          </a:p>
        </p:txBody>
      </p:sp>
      <p:cxnSp>
        <p:nvCxnSpPr>
          <p:cNvPr id="46" name="Connecteur droit avec flèche 45">
            <a:extLst>
              <a:ext uri="{FF2B5EF4-FFF2-40B4-BE49-F238E27FC236}">
                <a16:creationId xmlns:a16="http://schemas.microsoft.com/office/drawing/2014/main" id="{C69AC933-FBE0-F844-811B-BA6D5A3DD935}"/>
              </a:ext>
            </a:extLst>
          </p:cNvPr>
          <p:cNvCxnSpPr>
            <a:stCxn id="39" idx="2"/>
          </p:cNvCxnSpPr>
          <p:nvPr/>
        </p:nvCxnSpPr>
        <p:spPr>
          <a:xfrm flipH="1">
            <a:off x="2207336" y="2566793"/>
            <a:ext cx="1" cy="403208"/>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Connecteur droit avec flèche 46">
            <a:extLst>
              <a:ext uri="{FF2B5EF4-FFF2-40B4-BE49-F238E27FC236}">
                <a16:creationId xmlns:a16="http://schemas.microsoft.com/office/drawing/2014/main" id="{A83E09F7-B9C4-7A47-8BEC-69B590D5B302}"/>
              </a:ext>
            </a:extLst>
          </p:cNvPr>
          <p:cNvCxnSpPr/>
          <p:nvPr/>
        </p:nvCxnSpPr>
        <p:spPr>
          <a:xfrm flipH="1">
            <a:off x="922496" y="3864244"/>
            <a:ext cx="1" cy="403208"/>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8" name="Rectangle 47">
            <a:extLst>
              <a:ext uri="{FF2B5EF4-FFF2-40B4-BE49-F238E27FC236}">
                <a16:creationId xmlns:a16="http://schemas.microsoft.com/office/drawing/2014/main" id="{68288D97-45BB-5D48-A9BA-9FDF0BE2AFD8}"/>
              </a:ext>
            </a:extLst>
          </p:cNvPr>
          <p:cNvSpPr/>
          <p:nvPr/>
        </p:nvSpPr>
        <p:spPr>
          <a:xfrm>
            <a:off x="394691" y="4328900"/>
            <a:ext cx="1055610" cy="646331"/>
          </a:xfrm>
          <a:prstGeom prst="rect">
            <a:avLst/>
          </a:prstGeom>
        </p:spPr>
        <p:txBody>
          <a:bodyPr wrap="none">
            <a:spAutoFit/>
          </a:bodyPr>
          <a:lstStyle/>
          <a:p>
            <a:pPr algn="ctr"/>
            <a:r>
              <a:rPr lang="fr-FR" dirty="0"/>
              <a:t>Narrative</a:t>
            </a:r>
          </a:p>
          <a:p>
            <a:pPr algn="ctr"/>
            <a:r>
              <a:rPr lang="fr-FR" dirty="0"/>
              <a:t> </a:t>
            </a:r>
            <a:r>
              <a:rPr lang="fr-FR" dirty="0" err="1"/>
              <a:t>review</a:t>
            </a:r>
            <a:endParaRPr lang="fr-FR" dirty="0"/>
          </a:p>
        </p:txBody>
      </p:sp>
      <p:cxnSp>
        <p:nvCxnSpPr>
          <p:cNvPr id="49" name="Connecteur droit avec flèche 48">
            <a:extLst>
              <a:ext uri="{FF2B5EF4-FFF2-40B4-BE49-F238E27FC236}">
                <a16:creationId xmlns:a16="http://schemas.microsoft.com/office/drawing/2014/main" id="{083C583D-4AA6-B746-81B4-BFFBE13CE963}"/>
              </a:ext>
            </a:extLst>
          </p:cNvPr>
          <p:cNvCxnSpPr/>
          <p:nvPr/>
        </p:nvCxnSpPr>
        <p:spPr>
          <a:xfrm flipH="1">
            <a:off x="3328720" y="3874975"/>
            <a:ext cx="1" cy="403208"/>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a:extLst>
              <a:ext uri="{FF2B5EF4-FFF2-40B4-BE49-F238E27FC236}">
                <a16:creationId xmlns:a16="http://schemas.microsoft.com/office/drawing/2014/main" id="{5E20CFAB-E79F-9449-9851-C109AA95FE8B}"/>
              </a:ext>
            </a:extLst>
          </p:cNvPr>
          <p:cNvSpPr/>
          <p:nvPr/>
        </p:nvSpPr>
        <p:spPr>
          <a:xfrm>
            <a:off x="2850316" y="4336912"/>
            <a:ext cx="1240148" cy="646331"/>
          </a:xfrm>
          <a:prstGeom prst="rect">
            <a:avLst/>
          </a:prstGeom>
        </p:spPr>
        <p:txBody>
          <a:bodyPr wrap="none">
            <a:spAutoFit/>
          </a:bodyPr>
          <a:lstStyle/>
          <a:p>
            <a:pPr algn="ctr"/>
            <a:r>
              <a:rPr lang="fr-FR" dirty="0" err="1"/>
              <a:t>Systematic</a:t>
            </a:r>
            <a:r>
              <a:rPr lang="fr-FR" dirty="0"/>
              <a:t> </a:t>
            </a:r>
          </a:p>
          <a:p>
            <a:pPr algn="ctr"/>
            <a:r>
              <a:rPr lang="fr-FR" dirty="0" err="1"/>
              <a:t>maps</a:t>
            </a:r>
            <a:endParaRPr lang="fr-FR" dirty="0"/>
          </a:p>
        </p:txBody>
      </p:sp>
      <p:cxnSp>
        <p:nvCxnSpPr>
          <p:cNvPr id="51" name="Connecteur droit avec flèche 50">
            <a:extLst>
              <a:ext uri="{FF2B5EF4-FFF2-40B4-BE49-F238E27FC236}">
                <a16:creationId xmlns:a16="http://schemas.microsoft.com/office/drawing/2014/main" id="{B827F12D-FF95-FD43-85D3-85207605CA36}"/>
              </a:ext>
            </a:extLst>
          </p:cNvPr>
          <p:cNvCxnSpPr/>
          <p:nvPr/>
        </p:nvCxnSpPr>
        <p:spPr>
          <a:xfrm flipH="1">
            <a:off x="2425053" y="3849217"/>
            <a:ext cx="1" cy="403208"/>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a:extLst>
              <a:ext uri="{FF2B5EF4-FFF2-40B4-BE49-F238E27FC236}">
                <a16:creationId xmlns:a16="http://schemas.microsoft.com/office/drawing/2014/main" id="{8F5053EA-9EA5-3247-8A2F-DB03ED8EBDCE}"/>
              </a:ext>
            </a:extLst>
          </p:cNvPr>
          <p:cNvSpPr/>
          <p:nvPr/>
        </p:nvSpPr>
        <p:spPr>
          <a:xfrm>
            <a:off x="1855079" y="4324033"/>
            <a:ext cx="1088438" cy="646331"/>
          </a:xfrm>
          <a:prstGeom prst="rect">
            <a:avLst/>
          </a:prstGeom>
        </p:spPr>
        <p:txBody>
          <a:bodyPr wrap="none">
            <a:spAutoFit/>
          </a:bodyPr>
          <a:lstStyle/>
          <a:p>
            <a:pPr algn="ctr"/>
            <a:r>
              <a:rPr lang="fr-FR" dirty="0" err="1"/>
              <a:t>Scopping</a:t>
            </a:r>
            <a:r>
              <a:rPr lang="fr-FR" dirty="0"/>
              <a:t> </a:t>
            </a:r>
          </a:p>
          <a:p>
            <a:pPr algn="ctr"/>
            <a:r>
              <a:rPr lang="fr-FR" dirty="0" err="1"/>
              <a:t>review</a:t>
            </a:r>
            <a:endParaRPr lang="fr-FR" dirty="0"/>
          </a:p>
        </p:txBody>
      </p:sp>
      <p:sp>
        <p:nvSpPr>
          <p:cNvPr id="53" name="Rectangle 52">
            <a:extLst>
              <a:ext uri="{FF2B5EF4-FFF2-40B4-BE49-F238E27FC236}">
                <a16:creationId xmlns:a16="http://schemas.microsoft.com/office/drawing/2014/main" id="{CE59D204-B591-3847-987E-71AD0B9F069E}"/>
              </a:ext>
            </a:extLst>
          </p:cNvPr>
          <p:cNvSpPr/>
          <p:nvPr/>
        </p:nvSpPr>
        <p:spPr>
          <a:xfrm>
            <a:off x="6090724" y="3011588"/>
            <a:ext cx="3120920" cy="369332"/>
          </a:xfrm>
          <a:prstGeom prst="rect">
            <a:avLst/>
          </a:prstGeom>
        </p:spPr>
        <p:txBody>
          <a:bodyPr wrap="square">
            <a:spAutoFit/>
          </a:bodyPr>
          <a:lstStyle/>
          <a:p>
            <a:r>
              <a:rPr lang="fr-FR" i="1" dirty="0">
                <a:solidFill>
                  <a:srgbClr val="28728A"/>
                </a:solidFill>
              </a:rPr>
              <a:t>Effort to </a:t>
            </a:r>
            <a:r>
              <a:rPr lang="fr-FR" i="1" dirty="0" err="1">
                <a:solidFill>
                  <a:srgbClr val="28728A"/>
                </a:solidFill>
              </a:rPr>
              <a:t>find</a:t>
            </a:r>
            <a:r>
              <a:rPr lang="fr-FR" i="1" dirty="0">
                <a:solidFill>
                  <a:srgbClr val="28728A"/>
                </a:solidFill>
              </a:rPr>
              <a:t> the </a:t>
            </a:r>
            <a:r>
              <a:rPr lang="fr-FR" i="1" dirty="0" err="1">
                <a:solidFill>
                  <a:srgbClr val="28728A"/>
                </a:solidFill>
              </a:rPr>
              <a:t>papers</a:t>
            </a:r>
            <a:r>
              <a:rPr lang="fr-FR" i="1" dirty="0">
                <a:solidFill>
                  <a:srgbClr val="28728A"/>
                </a:solidFill>
              </a:rPr>
              <a:t>:</a:t>
            </a:r>
          </a:p>
        </p:txBody>
      </p:sp>
      <p:sp>
        <p:nvSpPr>
          <p:cNvPr id="54" name="Rectangle 53">
            <a:extLst>
              <a:ext uri="{FF2B5EF4-FFF2-40B4-BE49-F238E27FC236}">
                <a16:creationId xmlns:a16="http://schemas.microsoft.com/office/drawing/2014/main" id="{CD4D9C67-1E4C-8B4F-BB8D-1EAA84B85BF2}"/>
              </a:ext>
            </a:extLst>
          </p:cNvPr>
          <p:cNvSpPr/>
          <p:nvPr/>
        </p:nvSpPr>
        <p:spPr>
          <a:xfrm>
            <a:off x="5942518" y="3352292"/>
            <a:ext cx="2759793" cy="107602"/>
          </a:xfrm>
          <a:prstGeom prst="rect">
            <a:avLst/>
          </a:prstGeom>
          <a:gradFill flip="none" rotWithShape="1">
            <a:gsLst>
              <a:gs pos="0">
                <a:schemeClr val="accent3">
                  <a:lumMod val="5000"/>
                  <a:lumOff val="95000"/>
                </a:schemeClr>
              </a:gs>
              <a:gs pos="37000">
                <a:schemeClr val="accent3">
                  <a:lumMod val="45000"/>
                  <a:lumOff val="55000"/>
                </a:schemeClr>
              </a:gs>
              <a:gs pos="100000">
                <a:srgbClr val="28728A"/>
              </a:gs>
            </a:gsLst>
            <a:lin ang="21000000" scaled="0"/>
            <a:tileRect/>
          </a:gradFill>
          <a:ln>
            <a:solidFill>
              <a:srgbClr val="02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5" name="Rectangle 54">
            <a:extLst>
              <a:ext uri="{FF2B5EF4-FFF2-40B4-BE49-F238E27FC236}">
                <a16:creationId xmlns:a16="http://schemas.microsoft.com/office/drawing/2014/main" id="{3B64A10C-3AF7-6C47-8B68-30B2A04428DE}"/>
              </a:ext>
            </a:extLst>
          </p:cNvPr>
          <p:cNvSpPr/>
          <p:nvPr/>
        </p:nvSpPr>
        <p:spPr>
          <a:xfrm>
            <a:off x="5671237" y="3460220"/>
            <a:ext cx="1114664" cy="369332"/>
          </a:xfrm>
          <a:prstGeom prst="rect">
            <a:avLst/>
          </a:prstGeom>
        </p:spPr>
        <p:txBody>
          <a:bodyPr wrap="none">
            <a:spAutoFit/>
          </a:bodyPr>
          <a:lstStyle/>
          <a:p>
            <a:r>
              <a:rPr lang="fr-FR" dirty="0" err="1"/>
              <a:t>Moderate</a:t>
            </a:r>
            <a:endParaRPr lang="fr-FR" dirty="0"/>
          </a:p>
        </p:txBody>
      </p:sp>
      <p:sp>
        <p:nvSpPr>
          <p:cNvPr id="56" name="Rectangle 55">
            <a:extLst>
              <a:ext uri="{FF2B5EF4-FFF2-40B4-BE49-F238E27FC236}">
                <a16:creationId xmlns:a16="http://schemas.microsoft.com/office/drawing/2014/main" id="{6C3D99FF-B4C0-5C41-8756-D64C478A66F0}"/>
              </a:ext>
            </a:extLst>
          </p:cNvPr>
          <p:cNvSpPr/>
          <p:nvPr/>
        </p:nvSpPr>
        <p:spPr>
          <a:xfrm>
            <a:off x="7786344" y="3428181"/>
            <a:ext cx="1187248" cy="369332"/>
          </a:xfrm>
          <a:prstGeom prst="rect">
            <a:avLst/>
          </a:prstGeom>
        </p:spPr>
        <p:txBody>
          <a:bodyPr wrap="none">
            <a:spAutoFit/>
          </a:bodyPr>
          <a:lstStyle/>
          <a:p>
            <a:r>
              <a:rPr lang="fr-FR" dirty="0" err="1"/>
              <a:t>Systematic</a:t>
            </a:r>
            <a:endParaRPr lang="fr-FR" dirty="0"/>
          </a:p>
        </p:txBody>
      </p:sp>
      <p:cxnSp>
        <p:nvCxnSpPr>
          <p:cNvPr id="57" name="Connecteur droit avec flèche 56">
            <a:extLst>
              <a:ext uri="{FF2B5EF4-FFF2-40B4-BE49-F238E27FC236}">
                <a16:creationId xmlns:a16="http://schemas.microsoft.com/office/drawing/2014/main" id="{44EA1E8F-9CA5-284A-BD1F-9236FE0DB3C2}"/>
              </a:ext>
            </a:extLst>
          </p:cNvPr>
          <p:cNvCxnSpPr/>
          <p:nvPr/>
        </p:nvCxnSpPr>
        <p:spPr>
          <a:xfrm flipH="1">
            <a:off x="7583380" y="2549957"/>
            <a:ext cx="1" cy="403208"/>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necteur droit avec flèche 57">
            <a:extLst>
              <a:ext uri="{FF2B5EF4-FFF2-40B4-BE49-F238E27FC236}">
                <a16:creationId xmlns:a16="http://schemas.microsoft.com/office/drawing/2014/main" id="{25CB1EB1-22EF-6941-9AC0-CB1C2B4ACA81}"/>
              </a:ext>
            </a:extLst>
          </p:cNvPr>
          <p:cNvCxnSpPr/>
          <p:nvPr/>
        </p:nvCxnSpPr>
        <p:spPr>
          <a:xfrm flipH="1">
            <a:off x="6157031" y="3838470"/>
            <a:ext cx="1" cy="403208"/>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98CCEA65-BB40-5B4E-8A46-AF10834DEE4F}"/>
              </a:ext>
            </a:extLst>
          </p:cNvPr>
          <p:cNvSpPr/>
          <p:nvPr/>
        </p:nvSpPr>
        <p:spPr>
          <a:xfrm>
            <a:off x="5750766" y="4284351"/>
            <a:ext cx="812530" cy="646331"/>
          </a:xfrm>
          <a:prstGeom prst="rect">
            <a:avLst/>
          </a:prstGeom>
        </p:spPr>
        <p:txBody>
          <a:bodyPr wrap="none">
            <a:spAutoFit/>
          </a:bodyPr>
          <a:lstStyle/>
          <a:p>
            <a:pPr algn="ctr"/>
            <a:r>
              <a:rPr lang="fr-FR" dirty="0"/>
              <a:t>Rapid</a:t>
            </a:r>
          </a:p>
          <a:p>
            <a:pPr algn="ctr"/>
            <a:r>
              <a:rPr lang="fr-FR" dirty="0" err="1"/>
              <a:t>review</a:t>
            </a:r>
            <a:endParaRPr lang="fr-FR" dirty="0"/>
          </a:p>
        </p:txBody>
      </p:sp>
      <p:cxnSp>
        <p:nvCxnSpPr>
          <p:cNvPr id="60" name="Connecteur droit avec flèche 59">
            <a:extLst>
              <a:ext uri="{FF2B5EF4-FFF2-40B4-BE49-F238E27FC236}">
                <a16:creationId xmlns:a16="http://schemas.microsoft.com/office/drawing/2014/main" id="{0CD35899-6860-C844-B096-6349950714F3}"/>
              </a:ext>
            </a:extLst>
          </p:cNvPr>
          <p:cNvCxnSpPr/>
          <p:nvPr/>
        </p:nvCxnSpPr>
        <p:spPr>
          <a:xfrm flipH="1">
            <a:off x="8347919" y="3849217"/>
            <a:ext cx="1" cy="403208"/>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Rectangle 60">
            <a:extLst>
              <a:ext uri="{FF2B5EF4-FFF2-40B4-BE49-F238E27FC236}">
                <a16:creationId xmlns:a16="http://schemas.microsoft.com/office/drawing/2014/main" id="{B4A87067-A4BB-0044-AB66-845C82D379BD}"/>
              </a:ext>
            </a:extLst>
          </p:cNvPr>
          <p:cNvSpPr/>
          <p:nvPr/>
        </p:nvSpPr>
        <p:spPr>
          <a:xfrm>
            <a:off x="7588673" y="4311154"/>
            <a:ext cx="1544270" cy="369332"/>
          </a:xfrm>
          <a:prstGeom prst="rect">
            <a:avLst/>
          </a:prstGeom>
        </p:spPr>
        <p:txBody>
          <a:bodyPr wrap="none">
            <a:spAutoFit/>
          </a:bodyPr>
          <a:lstStyle/>
          <a:p>
            <a:pPr algn="ctr"/>
            <a:r>
              <a:rPr lang="fr-FR" dirty="0"/>
              <a:t>Meta-analyses</a:t>
            </a:r>
          </a:p>
        </p:txBody>
      </p:sp>
      <p:sp>
        <p:nvSpPr>
          <p:cNvPr id="62" name="Rectangle 61">
            <a:extLst>
              <a:ext uri="{FF2B5EF4-FFF2-40B4-BE49-F238E27FC236}">
                <a16:creationId xmlns:a16="http://schemas.microsoft.com/office/drawing/2014/main" id="{BD1B8C52-FD14-034A-83FA-7A2197BB2C39}"/>
              </a:ext>
            </a:extLst>
          </p:cNvPr>
          <p:cNvSpPr/>
          <p:nvPr/>
        </p:nvSpPr>
        <p:spPr>
          <a:xfrm>
            <a:off x="6403307" y="5147613"/>
            <a:ext cx="2646365" cy="369332"/>
          </a:xfrm>
          <a:prstGeom prst="rect">
            <a:avLst/>
          </a:prstGeom>
        </p:spPr>
        <p:txBody>
          <a:bodyPr wrap="none">
            <a:spAutoFit/>
          </a:bodyPr>
          <a:lstStyle/>
          <a:p>
            <a:r>
              <a:rPr lang="fr-FR" i="1" dirty="0">
                <a:solidFill>
                  <a:srgbClr val="28728A"/>
                </a:solidFill>
              </a:rPr>
              <a:t>Type of </a:t>
            </a:r>
            <a:r>
              <a:rPr lang="fr-FR" i="1" dirty="0" err="1">
                <a:solidFill>
                  <a:srgbClr val="28728A"/>
                </a:solidFill>
              </a:rPr>
              <a:t>paper</a:t>
            </a:r>
            <a:r>
              <a:rPr lang="fr-FR" i="1" dirty="0">
                <a:solidFill>
                  <a:srgbClr val="28728A"/>
                </a:solidFill>
              </a:rPr>
              <a:t> </a:t>
            </a:r>
            <a:r>
              <a:rPr lang="fr-FR" i="1" dirty="0" err="1">
                <a:solidFill>
                  <a:srgbClr val="28728A"/>
                </a:solidFill>
              </a:rPr>
              <a:t>synthesised</a:t>
            </a:r>
            <a:r>
              <a:rPr lang="fr-FR" i="1" dirty="0">
                <a:solidFill>
                  <a:srgbClr val="28728A"/>
                </a:solidFill>
              </a:rPr>
              <a:t>:</a:t>
            </a:r>
          </a:p>
        </p:txBody>
      </p:sp>
      <p:cxnSp>
        <p:nvCxnSpPr>
          <p:cNvPr id="63" name="Connecteur droit 62">
            <a:extLst>
              <a:ext uri="{FF2B5EF4-FFF2-40B4-BE49-F238E27FC236}">
                <a16:creationId xmlns:a16="http://schemas.microsoft.com/office/drawing/2014/main" id="{6F58BA31-5D2A-E048-B05F-142B7452D050}"/>
              </a:ext>
            </a:extLst>
          </p:cNvPr>
          <p:cNvCxnSpPr>
            <a:cxnSpLocks/>
          </p:cNvCxnSpPr>
          <p:nvPr/>
        </p:nvCxnSpPr>
        <p:spPr>
          <a:xfrm>
            <a:off x="6403307" y="5655421"/>
            <a:ext cx="2570285" cy="0"/>
          </a:xfrm>
          <a:prstGeom prst="line">
            <a:avLst/>
          </a:prstGeom>
          <a:ln>
            <a:solidFill>
              <a:srgbClr val="020000"/>
            </a:solidFill>
          </a:ln>
          <a:effectLst/>
        </p:spPr>
        <p:style>
          <a:lnRef idx="2">
            <a:schemeClr val="accent1"/>
          </a:lnRef>
          <a:fillRef idx="0">
            <a:schemeClr val="accent1"/>
          </a:fillRef>
          <a:effectRef idx="1">
            <a:schemeClr val="accent1"/>
          </a:effectRef>
          <a:fontRef idx="minor">
            <a:schemeClr val="tx1"/>
          </a:fontRef>
        </p:style>
      </p:cxnSp>
      <p:sp>
        <p:nvSpPr>
          <p:cNvPr id="64" name="Rectangle 63">
            <a:extLst>
              <a:ext uri="{FF2B5EF4-FFF2-40B4-BE49-F238E27FC236}">
                <a16:creationId xmlns:a16="http://schemas.microsoft.com/office/drawing/2014/main" id="{F79EB1D0-B84F-8C41-BBBD-523F5FBBE60B}"/>
              </a:ext>
            </a:extLst>
          </p:cNvPr>
          <p:cNvSpPr/>
          <p:nvPr/>
        </p:nvSpPr>
        <p:spPr>
          <a:xfrm>
            <a:off x="7567029" y="5482004"/>
            <a:ext cx="364202" cy="369332"/>
          </a:xfrm>
          <a:prstGeom prst="rect">
            <a:avLst/>
          </a:prstGeom>
        </p:spPr>
        <p:txBody>
          <a:bodyPr wrap="none">
            <a:spAutoFit/>
          </a:bodyPr>
          <a:lstStyle/>
          <a:p>
            <a:r>
              <a:rPr lang="fr-FR" dirty="0"/>
              <a:t>//</a:t>
            </a:r>
          </a:p>
        </p:txBody>
      </p:sp>
      <p:sp>
        <p:nvSpPr>
          <p:cNvPr id="65" name="Rectangle 64">
            <a:extLst>
              <a:ext uri="{FF2B5EF4-FFF2-40B4-BE49-F238E27FC236}">
                <a16:creationId xmlns:a16="http://schemas.microsoft.com/office/drawing/2014/main" id="{0F885455-80CE-A343-A6AD-81601C2BFF72}"/>
              </a:ext>
            </a:extLst>
          </p:cNvPr>
          <p:cNvSpPr/>
          <p:nvPr/>
        </p:nvSpPr>
        <p:spPr>
          <a:xfrm>
            <a:off x="5526123" y="5619688"/>
            <a:ext cx="1844929" cy="369332"/>
          </a:xfrm>
          <a:prstGeom prst="rect">
            <a:avLst/>
          </a:prstGeom>
        </p:spPr>
        <p:txBody>
          <a:bodyPr wrap="none">
            <a:spAutoFit/>
          </a:bodyPr>
          <a:lstStyle/>
          <a:p>
            <a:r>
              <a:rPr lang="fr-FR" dirty="0" err="1"/>
              <a:t>Primary</a:t>
            </a:r>
            <a:r>
              <a:rPr lang="fr-FR" dirty="0"/>
              <a:t> </a:t>
            </a:r>
            <a:r>
              <a:rPr lang="fr-FR" dirty="0" err="1"/>
              <a:t>research</a:t>
            </a:r>
            <a:endParaRPr lang="fr-FR" dirty="0"/>
          </a:p>
        </p:txBody>
      </p:sp>
      <p:sp>
        <p:nvSpPr>
          <p:cNvPr id="66" name="Rectangle 65">
            <a:extLst>
              <a:ext uri="{FF2B5EF4-FFF2-40B4-BE49-F238E27FC236}">
                <a16:creationId xmlns:a16="http://schemas.microsoft.com/office/drawing/2014/main" id="{3AC65D0A-65D6-9F4D-B645-8A9B0D87A757}"/>
              </a:ext>
            </a:extLst>
          </p:cNvPr>
          <p:cNvSpPr/>
          <p:nvPr/>
        </p:nvSpPr>
        <p:spPr>
          <a:xfrm>
            <a:off x="8090953" y="5649786"/>
            <a:ext cx="1120691" cy="369332"/>
          </a:xfrm>
          <a:prstGeom prst="rect">
            <a:avLst/>
          </a:prstGeom>
        </p:spPr>
        <p:txBody>
          <a:bodyPr wrap="none">
            <a:spAutoFit/>
          </a:bodyPr>
          <a:lstStyle/>
          <a:p>
            <a:r>
              <a:rPr lang="fr-FR" dirty="0" err="1"/>
              <a:t>Syntheses</a:t>
            </a:r>
            <a:endParaRPr lang="fr-FR" dirty="0"/>
          </a:p>
        </p:txBody>
      </p:sp>
      <p:cxnSp>
        <p:nvCxnSpPr>
          <p:cNvPr id="68" name="Connecteur droit avec flèche 67">
            <a:extLst>
              <a:ext uri="{FF2B5EF4-FFF2-40B4-BE49-F238E27FC236}">
                <a16:creationId xmlns:a16="http://schemas.microsoft.com/office/drawing/2014/main" id="{57A9FEF2-40B2-8848-8481-92E3598A703B}"/>
              </a:ext>
            </a:extLst>
          </p:cNvPr>
          <p:cNvCxnSpPr/>
          <p:nvPr/>
        </p:nvCxnSpPr>
        <p:spPr>
          <a:xfrm flipH="1">
            <a:off x="6403306" y="5973948"/>
            <a:ext cx="1" cy="403208"/>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9" name="Rectangle 68">
            <a:extLst>
              <a:ext uri="{FF2B5EF4-FFF2-40B4-BE49-F238E27FC236}">
                <a16:creationId xmlns:a16="http://schemas.microsoft.com/office/drawing/2014/main" id="{D8EC6745-3342-0845-AEA7-C2C8CFBA2430}"/>
              </a:ext>
            </a:extLst>
          </p:cNvPr>
          <p:cNvSpPr/>
          <p:nvPr/>
        </p:nvSpPr>
        <p:spPr>
          <a:xfrm>
            <a:off x="5694265" y="6349196"/>
            <a:ext cx="1418082" cy="369332"/>
          </a:xfrm>
          <a:prstGeom prst="rect">
            <a:avLst/>
          </a:prstGeom>
        </p:spPr>
        <p:txBody>
          <a:bodyPr wrap="none">
            <a:spAutoFit/>
          </a:bodyPr>
          <a:lstStyle/>
          <a:p>
            <a:pPr algn="ctr"/>
            <a:r>
              <a:rPr lang="fr-FR" dirty="0"/>
              <a:t>1</a:t>
            </a:r>
            <a:r>
              <a:rPr lang="fr-FR" baseline="30000" dirty="0"/>
              <a:t>st</a:t>
            </a:r>
            <a:r>
              <a:rPr lang="fr-FR" dirty="0"/>
              <a:t> </a:t>
            </a:r>
            <a:r>
              <a:rPr lang="fr-FR" dirty="0" err="1"/>
              <a:t>order</a:t>
            </a:r>
            <a:r>
              <a:rPr lang="fr-FR" dirty="0"/>
              <a:t> MA</a:t>
            </a:r>
          </a:p>
        </p:txBody>
      </p:sp>
      <p:cxnSp>
        <p:nvCxnSpPr>
          <p:cNvPr id="70" name="Connecteur droit avec flèche 69">
            <a:extLst>
              <a:ext uri="{FF2B5EF4-FFF2-40B4-BE49-F238E27FC236}">
                <a16:creationId xmlns:a16="http://schemas.microsoft.com/office/drawing/2014/main" id="{98589EA4-73FA-C04A-8BEB-9642A1B90C5F}"/>
              </a:ext>
            </a:extLst>
          </p:cNvPr>
          <p:cNvCxnSpPr>
            <a:cxnSpLocks/>
            <a:endCxn id="62" idx="0"/>
          </p:cNvCxnSpPr>
          <p:nvPr/>
        </p:nvCxnSpPr>
        <p:spPr>
          <a:xfrm flipH="1">
            <a:off x="7726490" y="4648773"/>
            <a:ext cx="621430" cy="49884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Connecteur droit avec flèche 71">
            <a:extLst>
              <a:ext uri="{FF2B5EF4-FFF2-40B4-BE49-F238E27FC236}">
                <a16:creationId xmlns:a16="http://schemas.microsoft.com/office/drawing/2014/main" id="{C0959BCE-DFBC-3340-A067-0FA02AD3C081}"/>
              </a:ext>
            </a:extLst>
          </p:cNvPr>
          <p:cNvCxnSpPr/>
          <p:nvPr/>
        </p:nvCxnSpPr>
        <p:spPr>
          <a:xfrm flipH="1">
            <a:off x="8571072" y="6012679"/>
            <a:ext cx="1" cy="403208"/>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ectangle 72">
            <a:extLst>
              <a:ext uri="{FF2B5EF4-FFF2-40B4-BE49-F238E27FC236}">
                <a16:creationId xmlns:a16="http://schemas.microsoft.com/office/drawing/2014/main" id="{4CFF9C3B-9724-0440-A584-00F13512BE27}"/>
              </a:ext>
            </a:extLst>
          </p:cNvPr>
          <p:cNvSpPr/>
          <p:nvPr/>
        </p:nvSpPr>
        <p:spPr>
          <a:xfrm>
            <a:off x="7799561" y="6387927"/>
            <a:ext cx="1414233" cy="369332"/>
          </a:xfrm>
          <a:prstGeom prst="rect">
            <a:avLst/>
          </a:prstGeom>
        </p:spPr>
        <p:txBody>
          <a:bodyPr wrap="none">
            <a:spAutoFit/>
          </a:bodyPr>
          <a:lstStyle/>
          <a:p>
            <a:pPr algn="ctr"/>
            <a:r>
              <a:rPr lang="fr-FR" dirty="0"/>
              <a:t>2</a:t>
            </a:r>
            <a:r>
              <a:rPr lang="fr-FR" baseline="30000" dirty="0"/>
              <a:t>nd</a:t>
            </a:r>
            <a:r>
              <a:rPr lang="fr-FR" dirty="0"/>
              <a:t> </a:t>
            </a:r>
            <a:r>
              <a:rPr lang="fr-FR" dirty="0" err="1"/>
              <a:t>order</a:t>
            </a:r>
            <a:r>
              <a:rPr lang="fr-FR" dirty="0"/>
              <a:t> MA</a:t>
            </a:r>
          </a:p>
        </p:txBody>
      </p:sp>
    </p:spTree>
    <p:extLst>
      <p:ext uri="{BB962C8B-B14F-4D97-AF65-F5344CB8AC3E}">
        <p14:creationId xmlns:p14="http://schemas.microsoft.com/office/powerpoint/2010/main" val="25887143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What</a:t>
            </a:r>
            <a:r>
              <a:rPr lang="fr-FR" dirty="0"/>
              <a:t> are the </a:t>
            </a:r>
            <a:r>
              <a:rPr lang="fr-FR" dirty="0" err="1"/>
              <a:t>differences</a:t>
            </a:r>
            <a:r>
              <a:rPr lang="fr-FR" dirty="0"/>
              <a:t>?</a:t>
            </a:r>
          </a:p>
        </p:txBody>
      </p:sp>
      <p:sp>
        <p:nvSpPr>
          <p:cNvPr id="7" name="Espace réservé du numéro de diapositive 6"/>
          <p:cNvSpPr>
            <a:spLocks noGrp="1"/>
          </p:cNvSpPr>
          <p:nvPr>
            <p:ph type="sldNum" sz="quarter" idx="12"/>
          </p:nvPr>
        </p:nvSpPr>
        <p:spPr>
          <a:xfrm>
            <a:off x="375920" y="6051437"/>
            <a:ext cx="638060" cy="234704"/>
          </a:xfrm>
        </p:spPr>
        <p:txBody>
          <a:bodyPr/>
          <a:lstStyle/>
          <a:p>
            <a:fld id="{43B5D603-0D65-E745-B96E-A15BED22DBB9}" type="slidenum">
              <a:rPr lang="fr-FR" smtClean="0">
                <a:latin typeface="Calibri" panose="020F0502020204030204" pitchFamily="34" charset="0"/>
                <a:cs typeface="Calibri" panose="020F0502020204030204" pitchFamily="34" charset="0"/>
              </a:rPr>
              <a:pPr/>
              <a:t>21</a:t>
            </a:fld>
            <a:endParaRPr lang="fr-FR" dirty="0">
              <a:latin typeface="Calibri" panose="020F0502020204030204" pitchFamily="34" charset="0"/>
              <a:cs typeface="Calibri" panose="020F0502020204030204" pitchFamily="34" charset="0"/>
            </a:endParaRPr>
          </a:p>
        </p:txBody>
      </p:sp>
      <p:sp>
        <p:nvSpPr>
          <p:cNvPr id="6" name="TextBox 13">
            <a:extLst>
              <a:ext uri="{FF2B5EF4-FFF2-40B4-BE49-F238E27FC236}">
                <a16:creationId xmlns:a16="http://schemas.microsoft.com/office/drawing/2014/main" id="{73E36268-1A0F-324B-B702-B0BFC896A7E7}"/>
              </a:ext>
            </a:extLst>
          </p:cNvPr>
          <p:cNvSpPr txBox="1"/>
          <p:nvPr/>
        </p:nvSpPr>
        <p:spPr>
          <a:xfrm>
            <a:off x="3847051" y="1367812"/>
            <a:ext cx="2095467" cy="400110"/>
          </a:xfrm>
          <a:prstGeom prst="rect">
            <a:avLst/>
          </a:prstGeom>
          <a:noFill/>
        </p:spPr>
        <p:txBody>
          <a:bodyPr wrap="square">
            <a:spAutoFit/>
          </a:bodyPr>
          <a:lstStyle/>
          <a:p>
            <a:pPr>
              <a:defRPr/>
            </a:pPr>
            <a:r>
              <a:rPr lang="en-CA" sz="2000" i="1" dirty="0">
                <a:solidFill>
                  <a:srgbClr val="28728A"/>
                </a:solidFill>
              </a:rPr>
              <a:t>Aim of the review:</a:t>
            </a:r>
          </a:p>
        </p:txBody>
      </p:sp>
      <p:sp>
        <p:nvSpPr>
          <p:cNvPr id="5" name="Rectangle 4">
            <a:extLst>
              <a:ext uri="{FF2B5EF4-FFF2-40B4-BE49-F238E27FC236}">
                <a16:creationId xmlns:a16="http://schemas.microsoft.com/office/drawing/2014/main" id="{90A03B99-28A2-8E43-BD47-16223098B067}"/>
              </a:ext>
            </a:extLst>
          </p:cNvPr>
          <p:cNvSpPr/>
          <p:nvPr/>
        </p:nvSpPr>
        <p:spPr>
          <a:xfrm>
            <a:off x="1910393" y="1708888"/>
            <a:ext cx="1000595" cy="369332"/>
          </a:xfrm>
          <a:prstGeom prst="rect">
            <a:avLst/>
          </a:prstGeom>
        </p:spPr>
        <p:txBody>
          <a:bodyPr wrap="none">
            <a:spAutoFit/>
          </a:bodyPr>
          <a:lstStyle/>
          <a:p>
            <a:r>
              <a:rPr lang="fr-FR" dirty="0" err="1"/>
              <a:t>Describe</a:t>
            </a:r>
            <a:endParaRPr lang="fr-FR" dirty="0"/>
          </a:p>
        </p:txBody>
      </p:sp>
      <p:cxnSp>
        <p:nvCxnSpPr>
          <p:cNvPr id="24" name="Connecteur droit 23">
            <a:extLst>
              <a:ext uri="{FF2B5EF4-FFF2-40B4-BE49-F238E27FC236}">
                <a16:creationId xmlns:a16="http://schemas.microsoft.com/office/drawing/2014/main" id="{F8803320-9ED3-BD4C-8F01-459C1D4AF587}"/>
              </a:ext>
            </a:extLst>
          </p:cNvPr>
          <p:cNvCxnSpPr/>
          <p:nvPr/>
        </p:nvCxnSpPr>
        <p:spPr>
          <a:xfrm>
            <a:off x="2362726" y="2171130"/>
            <a:ext cx="5290113" cy="0"/>
          </a:xfrm>
          <a:prstGeom prst="line">
            <a:avLst/>
          </a:prstGeom>
          <a:ln>
            <a:solidFill>
              <a:srgbClr val="020000"/>
            </a:solidFill>
          </a:ln>
          <a:effectLst/>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1C90B18C-5B0E-AA41-8BEF-1F27765108A9}"/>
              </a:ext>
            </a:extLst>
          </p:cNvPr>
          <p:cNvSpPr/>
          <p:nvPr/>
        </p:nvSpPr>
        <p:spPr>
          <a:xfrm>
            <a:off x="4617441" y="1981002"/>
            <a:ext cx="364202" cy="369332"/>
          </a:xfrm>
          <a:prstGeom prst="rect">
            <a:avLst/>
          </a:prstGeom>
        </p:spPr>
        <p:txBody>
          <a:bodyPr wrap="none">
            <a:spAutoFit/>
          </a:bodyPr>
          <a:lstStyle/>
          <a:p>
            <a:r>
              <a:rPr lang="fr-FR" dirty="0"/>
              <a:t>//</a:t>
            </a:r>
          </a:p>
        </p:txBody>
      </p:sp>
      <p:sp>
        <p:nvSpPr>
          <p:cNvPr id="26" name="Rectangle 25">
            <a:extLst>
              <a:ext uri="{FF2B5EF4-FFF2-40B4-BE49-F238E27FC236}">
                <a16:creationId xmlns:a16="http://schemas.microsoft.com/office/drawing/2014/main" id="{86AEBD37-D925-8148-A6F0-9EDFF7B0150F}"/>
              </a:ext>
            </a:extLst>
          </p:cNvPr>
          <p:cNvSpPr/>
          <p:nvPr/>
        </p:nvSpPr>
        <p:spPr>
          <a:xfrm>
            <a:off x="7084365" y="1645687"/>
            <a:ext cx="998030" cy="369332"/>
          </a:xfrm>
          <a:prstGeom prst="rect">
            <a:avLst/>
          </a:prstGeom>
        </p:spPr>
        <p:txBody>
          <a:bodyPr wrap="none">
            <a:spAutoFit/>
          </a:bodyPr>
          <a:lstStyle/>
          <a:p>
            <a:r>
              <a:rPr lang="fr-FR" dirty="0" err="1"/>
              <a:t>Quantify</a:t>
            </a:r>
            <a:endParaRPr lang="fr-FR" dirty="0"/>
          </a:p>
        </p:txBody>
      </p:sp>
      <p:sp>
        <p:nvSpPr>
          <p:cNvPr id="39" name="Rectangle 38">
            <a:extLst>
              <a:ext uri="{FF2B5EF4-FFF2-40B4-BE49-F238E27FC236}">
                <a16:creationId xmlns:a16="http://schemas.microsoft.com/office/drawing/2014/main" id="{A6A69DCA-7E00-A04D-9F4A-CFF998344C9D}"/>
              </a:ext>
            </a:extLst>
          </p:cNvPr>
          <p:cNvSpPr/>
          <p:nvPr/>
        </p:nvSpPr>
        <p:spPr>
          <a:xfrm>
            <a:off x="772200" y="2228239"/>
            <a:ext cx="2870273" cy="338554"/>
          </a:xfrm>
          <a:prstGeom prst="rect">
            <a:avLst/>
          </a:prstGeom>
        </p:spPr>
        <p:txBody>
          <a:bodyPr wrap="none">
            <a:spAutoFit/>
          </a:bodyPr>
          <a:lstStyle/>
          <a:p>
            <a:r>
              <a:rPr lang="fr-FR" sz="1600" i="1" dirty="0" err="1"/>
              <a:t>What</a:t>
            </a:r>
            <a:r>
              <a:rPr lang="fr-FR" sz="1600" i="1" dirty="0"/>
              <a:t> </a:t>
            </a:r>
            <a:r>
              <a:rPr lang="fr-FR" sz="1600" i="1" dirty="0" err="1"/>
              <a:t>research</a:t>
            </a:r>
            <a:r>
              <a:rPr lang="fr-FR" sz="1600" i="1" dirty="0"/>
              <a:t> </a:t>
            </a:r>
            <a:r>
              <a:rPr lang="fr-FR" sz="1600" i="1" dirty="0" err="1"/>
              <a:t>exists</a:t>
            </a:r>
            <a:r>
              <a:rPr lang="fr-FR" sz="1600" i="1" dirty="0"/>
              <a:t> on a topic?</a:t>
            </a:r>
          </a:p>
        </p:txBody>
      </p:sp>
      <p:sp>
        <p:nvSpPr>
          <p:cNvPr id="40" name="Rectangle 39">
            <a:extLst>
              <a:ext uri="{FF2B5EF4-FFF2-40B4-BE49-F238E27FC236}">
                <a16:creationId xmlns:a16="http://schemas.microsoft.com/office/drawing/2014/main" id="{C562DA09-A8E2-1C4B-8E7F-4E41B530F27B}"/>
              </a:ext>
            </a:extLst>
          </p:cNvPr>
          <p:cNvSpPr/>
          <p:nvPr/>
        </p:nvSpPr>
        <p:spPr>
          <a:xfrm>
            <a:off x="6022761" y="2215484"/>
            <a:ext cx="3121239" cy="338554"/>
          </a:xfrm>
          <a:prstGeom prst="rect">
            <a:avLst/>
          </a:prstGeom>
        </p:spPr>
        <p:txBody>
          <a:bodyPr wrap="none">
            <a:spAutoFit/>
          </a:bodyPr>
          <a:lstStyle/>
          <a:p>
            <a:r>
              <a:rPr lang="fr-FR" sz="1600" i="1" dirty="0" err="1"/>
              <a:t>What</a:t>
            </a:r>
            <a:r>
              <a:rPr lang="fr-FR" sz="1600" i="1" dirty="0"/>
              <a:t> </a:t>
            </a:r>
            <a:r>
              <a:rPr lang="fr-FR" sz="1600" i="1" dirty="0" err="1"/>
              <a:t>does</a:t>
            </a:r>
            <a:r>
              <a:rPr lang="fr-FR" sz="1600" i="1" dirty="0"/>
              <a:t> the </a:t>
            </a:r>
            <a:r>
              <a:rPr lang="fr-FR" sz="1600" i="1" dirty="0" err="1"/>
              <a:t>study</a:t>
            </a:r>
            <a:r>
              <a:rPr lang="fr-FR" sz="1600" i="1" dirty="0"/>
              <a:t> </a:t>
            </a:r>
            <a:r>
              <a:rPr lang="fr-FR" sz="1600" i="1" dirty="0" err="1"/>
              <a:t>results</a:t>
            </a:r>
            <a:r>
              <a:rPr lang="fr-FR" sz="1600" i="1" dirty="0"/>
              <a:t> show?</a:t>
            </a:r>
          </a:p>
        </p:txBody>
      </p:sp>
      <p:sp>
        <p:nvSpPr>
          <p:cNvPr id="41" name="Rectangle 40">
            <a:extLst>
              <a:ext uri="{FF2B5EF4-FFF2-40B4-BE49-F238E27FC236}">
                <a16:creationId xmlns:a16="http://schemas.microsoft.com/office/drawing/2014/main" id="{67DEB520-EFA7-7A46-A2C2-0AFB2BDFF6E7}"/>
              </a:ext>
            </a:extLst>
          </p:cNvPr>
          <p:cNvSpPr/>
          <p:nvPr/>
        </p:nvSpPr>
        <p:spPr>
          <a:xfrm>
            <a:off x="956665" y="3012330"/>
            <a:ext cx="3120920" cy="369332"/>
          </a:xfrm>
          <a:prstGeom prst="rect">
            <a:avLst/>
          </a:prstGeom>
        </p:spPr>
        <p:txBody>
          <a:bodyPr wrap="square">
            <a:spAutoFit/>
          </a:bodyPr>
          <a:lstStyle/>
          <a:p>
            <a:r>
              <a:rPr lang="fr-FR" i="1" dirty="0">
                <a:solidFill>
                  <a:srgbClr val="28728A"/>
                </a:solidFill>
              </a:rPr>
              <a:t>Effort to </a:t>
            </a:r>
            <a:r>
              <a:rPr lang="fr-FR" i="1" dirty="0" err="1">
                <a:solidFill>
                  <a:srgbClr val="28728A"/>
                </a:solidFill>
              </a:rPr>
              <a:t>find</a:t>
            </a:r>
            <a:r>
              <a:rPr lang="fr-FR" i="1" dirty="0">
                <a:solidFill>
                  <a:srgbClr val="28728A"/>
                </a:solidFill>
              </a:rPr>
              <a:t> the </a:t>
            </a:r>
            <a:r>
              <a:rPr lang="fr-FR" i="1" dirty="0" err="1">
                <a:solidFill>
                  <a:srgbClr val="28728A"/>
                </a:solidFill>
              </a:rPr>
              <a:t>papers</a:t>
            </a:r>
            <a:r>
              <a:rPr lang="fr-FR" i="1" dirty="0">
                <a:solidFill>
                  <a:srgbClr val="28728A"/>
                </a:solidFill>
              </a:rPr>
              <a:t>:</a:t>
            </a:r>
          </a:p>
        </p:txBody>
      </p:sp>
      <p:sp>
        <p:nvSpPr>
          <p:cNvPr id="42" name="Rectangle 41">
            <a:extLst>
              <a:ext uri="{FF2B5EF4-FFF2-40B4-BE49-F238E27FC236}">
                <a16:creationId xmlns:a16="http://schemas.microsoft.com/office/drawing/2014/main" id="{D63A2E0E-F686-7E44-9869-A48C424C9FBD}"/>
              </a:ext>
            </a:extLst>
          </p:cNvPr>
          <p:cNvSpPr/>
          <p:nvPr/>
        </p:nvSpPr>
        <p:spPr>
          <a:xfrm>
            <a:off x="808459" y="3353034"/>
            <a:ext cx="2759793" cy="107602"/>
          </a:xfrm>
          <a:prstGeom prst="rect">
            <a:avLst/>
          </a:prstGeom>
          <a:gradFill flip="none" rotWithShape="1">
            <a:gsLst>
              <a:gs pos="0">
                <a:schemeClr val="accent3">
                  <a:lumMod val="5000"/>
                  <a:lumOff val="95000"/>
                </a:schemeClr>
              </a:gs>
              <a:gs pos="37000">
                <a:schemeClr val="accent3">
                  <a:lumMod val="45000"/>
                  <a:lumOff val="55000"/>
                </a:schemeClr>
              </a:gs>
              <a:gs pos="100000">
                <a:srgbClr val="28728A"/>
              </a:gs>
            </a:gsLst>
            <a:lin ang="21000000" scaled="0"/>
            <a:tileRect/>
          </a:gradFill>
          <a:ln>
            <a:solidFill>
              <a:srgbClr val="02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 name="Rectangle 42">
            <a:extLst>
              <a:ext uri="{FF2B5EF4-FFF2-40B4-BE49-F238E27FC236}">
                <a16:creationId xmlns:a16="http://schemas.microsoft.com/office/drawing/2014/main" id="{A9E9F393-4003-404E-BCBF-F3A74E077FC2}"/>
              </a:ext>
            </a:extLst>
          </p:cNvPr>
          <p:cNvSpPr/>
          <p:nvPr/>
        </p:nvSpPr>
        <p:spPr>
          <a:xfrm>
            <a:off x="638253" y="3397209"/>
            <a:ext cx="568489" cy="369332"/>
          </a:xfrm>
          <a:prstGeom prst="rect">
            <a:avLst/>
          </a:prstGeom>
        </p:spPr>
        <p:txBody>
          <a:bodyPr wrap="none">
            <a:spAutoFit/>
          </a:bodyPr>
          <a:lstStyle/>
          <a:p>
            <a:r>
              <a:rPr lang="fr-FR" dirty="0" err="1"/>
              <a:t>Low</a:t>
            </a:r>
            <a:endParaRPr lang="fr-FR" dirty="0"/>
          </a:p>
        </p:txBody>
      </p:sp>
      <p:sp>
        <p:nvSpPr>
          <p:cNvPr id="44" name="Rectangle 43">
            <a:extLst>
              <a:ext uri="{FF2B5EF4-FFF2-40B4-BE49-F238E27FC236}">
                <a16:creationId xmlns:a16="http://schemas.microsoft.com/office/drawing/2014/main" id="{0060E7FE-E425-F248-908C-FAA38D60E89E}"/>
              </a:ext>
            </a:extLst>
          </p:cNvPr>
          <p:cNvSpPr/>
          <p:nvPr/>
        </p:nvSpPr>
        <p:spPr>
          <a:xfrm>
            <a:off x="2652285" y="3428923"/>
            <a:ext cx="1187248" cy="369332"/>
          </a:xfrm>
          <a:prstGeom prst="rect">
            <a:avLst/>
          </a:prstGeom>
        </p:spPr>
        <p:txBody>
          <a:bodyPr wrap="none">
            <a:spAutoFit/>
          </a:bodyPr>
          <a:lstStyle/>
          <a:p>
            <a:r>
              <a:rPr lang="fr-FR" dirty="0" err="1"/>
              <a:t>Systematic</a:t>
            </a:r>
            <a:endParaRPr lang="fr-FR" dirty="0"/>
          </a:p>
        </p:txBody>
      </p:sp>
      <p:cxnSp>
        <p:nvCxnSpPr>
          <p:cNvPr id="46" name="Connecteur droit avec flèche 45">
            <a:extLst>
              <a:ext uri="{FF2B5EF4-FFF2-40B4-BE49-F238E27FC236}">
                <a16:creationId xmlns:a16="http://schemas.microsoft.com/office/drawing/2014/main" id="{C69AC933-FBE0-F844-811B-BA6D5A3DD935}"/>
              </a:ext>
            </a:extLst>
          </p:cNvPr>
          <p:cNvCxnSpPr>
            <a:stCxn id="39" idx="2"/>
          </p:cNvCxnSpPr>
          <p:nvPr/>
        </p:nvCxnSpPr>
        <p:spPr>
          <a:xfrm flipH="1">
            <a:off x="2207336" y="2566793"/>
            <a:ext cx="1" cy="403208"/>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Connecteur droit avec flèche 46">
            <a:extLst>
              <a:ext uri="{FF2B5EF4-FFF2-40B4-BE49-F238E27FC236}">
                <a16:creationId xmlns:a16="http://schemas.microsoft.com/office/drawing/2014/main" id="{A83E09F7-B9C4-7A47-8BEC-69B590D5B302}"/>
              </a:ext>
            </a:extLst>
          </p:cNvPr>
          <p:cNvCxnSpPr/>
          <p:nvPr/>
        </p:nvCxnSpPr>
        <p:spPr>
          <a:xfrm flipH="1">
            <a:off x="922496" y="3864244"/>
            <a:ext cx="1" cy="403208"/>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8" name="Rectangle 47">
            <a:extLst>
              <a:ext uri="{FF2B5EF4-FFF2-40B4-BE49-F238E27FC236}">
                <a16:creationId xmlns:a16="http://schemas.microsoft.com/office/drawing/2014/main" id="{68288D97-45BB-5D48-A9BA-9FDF0BE2AFD8}"/>
              </a:ext>
            </a:extLst>
          </p:cNvPr>
          <p:cNvSpPr/>
          <p:nvPr/>
        </p:nvSpPr>
        <p:spPr>
          <a:xfrm>
            <a:off x="394691" y="4328900"/>
            <a:ext cx="1055610" cy="646331"/>
          </a:xfrm>
          <a:prstGeom prst="rect">
            <a:avLst/>
          </a:prstGeom>
        </p:spPr>
        <p:txBody>
          <a:bodyPr wrap="none">
            <a:spAutoFit/>
          </a:bodyPr>
          <a:lstStyle/>
          <a:p>
            <a:pPr algn="ctr"/>
            <a:r>
              <a:rPr lang="fr-FR" dirty="0"/>
              <a:t>Narrative</a:t>
            </a:r>
          </a:p>
          <a:p>
            <a:pPr algn="ctr"/>
            <a:r>
              <a:rPr lang="fr-FR" dirty="0"/>
              <a:t> </a:t>
            </a:r>
            <a:r>
              <a:rPr lang="fr-FR" dirty="0" err="1"/>
              <a:t>review</a:t>
            </a:r>
            <a:endParaRPr lang="fr-FR" dirty="0"/>
          </a:p>
        </p:txBody>
      </p:sp>
      <p:cxnSp>
        <p:nvCxnSpPr>
          <p:cNvPr id="49" name="Connecteur droit avec flèche 48">
            <a:extLst>
              <a:ext uri="{FF2B5EF4-FFF2-40B4-BE49-F238E27FC236}">
                <a16:creationId xmlns:a16="http://schemas.microsoft.com/office/drawing/2014/main" id="{083C583D-4AA6-B746-81B4-BFFBE13CE963}"/>
              </a:ext>
            </a:extLst>
          </p:cNvPr>
          <p:cNvCxnSpPr/>
          <p:nvPr/>
        </p:nvCxnSpPr>
        <p:spPr>
          <a:xfrm flipH="1">
            <a:off x="3328720" y="3874975"/>
            <a:ext cx="1" cy="403208"/>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a:extLst>
              <a:ext uri="{FF2B5EF4-FFF2-40B4-BE49-F238E27FC236}">
                <a16:creationId xmlns:a16="http://schemas.microsoft.com/office/drawing/2014/main" id="{5E20CFAB-E79F-9449-9851-C109AA95FE8B}"/>
              </a:ext>
            </a:extLst>
          </p:cNvPr>
          <p:cNvSpPr/>
          <p:nvPr/>
        </p:nvSpPr>
        <p:spPr>
          <a:xfrm>
            <a:off x="2850316" y="4336912"/>
            <a:ext cx="1240148" cy="646331"/>
          </a:xfrm>
          <a:prstGeom prst="rect">
            <a:avLst/>
          </a:prstGeom>
        </p:spPr>
        <p:txBody>
          <a:bodyPr wrap="none">
            <a:spAutoFit/>
          </a:bodyPr>
          <a:lstStyle/>
          <a:p>
            <a:pPr algn="ctr"/>
            <a:r>
              <a:rPr lang="fr-FR" dirty="0" err="1"/>
              <a:t>Systematic</a:t>
            </a:r>
            <a:r>
              <a:rPr lang="fr-FR" dirty="0"/>
              <a:t> </a:t>
            </a:r>
          </a:p>
          <a:p>
            <a:pPr algn="ctr"/>
            <a:r>
              <a:rPr lang="fr-FR" dirty="0" err="1"/>
              <a:t>maps</a:t>
            </a:r>
            <a:endParaRPr lang="fr-FR" dirty="0"/>
          </a:p>
        </p:txBody>
      </p:sp>
      <p:cxnSp>
        <p:nvCxnSpPr>
          <p:cNvPr id="51" name="Connecteur droit avec flèche 50">
            <a:extLst>
              <a:ext uri="{FF2B5EF4-FFF2-40B4-BE49-F238E27FC236}">
                <a16:creationId xmlns:a16="http://schemas.microsoft.com/office/drawing/2014/main" id="{B827F12D-FF95-FD43-85D3-85207605CA36}"/>
              </a:ext>
            </a:extLst>
          </p:cNvPr>
          <p:cNvCxnSpPr/>
          <p:nvPr/>
        </p:nvCxnSpPr>
        <p:spPr>
          <a:xfrm flipH="1">
            <a:off x="2425053" y="3849217"/>
            <a:ext cx="1" cy="403208"/>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a:extLst>
              <a:ext uri="{FF2B5EF4-FFF2-40B4-BE49-F238E27FC236}">
                <a16:creationId xmlns:a16="http://schemas.microsoft.com/office/drawing/2014/main" id="{8F5053EA-9EA5-3247-8A2F-DB03ED8EBDCE}"/>
              </a:ext>
            </a:extLst>
          </p:cNvPr>
          <p:cNvSpPr/>
          <p:nvPr/>
        </p:nvSpPr>
        <p:spPr>
          <a:xfrm>
            <a:off x="1855079" y="4324033"/>
            <a:ext cx="1088438" cy="646331"/>
          </a:xfrm>
          <a:prstGeom prst="rect">
            <a:avLst/>
          </a:prstGeom>
        </p:spPr>
        <p:txBody>
          <a:bodyPr wrap="none">
            <a:spAutoFit/>
          </a:bodyPr>
          <a:lstStyle/>
          <a:p>
            <a:pPr algn="ctr"/>
            <a:r>
              <a:rPr lang="fr-FR" dirty="0" err="1"/>
              <a:t>Scopping</a:t>
            </a:r>
            <a:r>
              <a:rPr lang="fr-FR" dirty="0"/>
              <a:t> </a:t>
            </a:r>
          </a:p>
          <a:p>
            <a:pPr algn="ctr"/>
            <a:r>
              <a:rPr lang="fr-FR" dirty="0" err="1"/>
              <a:t>review</a:t>
            </a:r>
            <a:endParaRPr lang="fr-FR" dirty="0"/>
          </a:p>
        </p:txBody>
      </p:sp>
      <p:sp>
        <p:nvSpPr>
          <p:cNvPr id="53" name="Rectangle 52">
            <a:extLst>
              <a:ext uri="{FF2B5EF4-FFF2-40B4-BE49-F238E27FC236}">
                <a16:creationId xmlns:a16="http://schemas.microsoft.com/office/drawing/2014/main" id="{CE59D204-B591-3847-987E-71AD0B9F069E}"/>
              </a:ext>
            </a:extLst>
          </p:cNvPr>
          <p:cNvSpPr/>
          <p:nvPr/>
        </p:nvSpPr>
        <p:spPr>
          <a:xfrm>
            <a:off x="6090724" y="3011588"/>
            <a:ext cx="3120920" cy="369332"/>
          </a:xfrm>
          <a:prstGeom prst="rect">
            <a:avLst/>
          </a:prstGeom>
        </p:spPr>
        <p:txBody>
          <a:bodyPr wrap="square">
            <a:spAutoFit/>
          </a:bodyPr>
          <a:lstStyle/>
          <a:p>
            <a:r>
              <a:rPr lang="fr-FR" i="1" dirty="0">
                <a:solidFill>
                  <a:srgbClr val="28728A"/>
                </a:solidFill>
              </a:rPr>
              <a:t>Effort to </a:t>
            </a:r>
            <a:r>
              <a:rPr lang="fr-FR" i="1" dirty="0" err="1">
                <a:solidFill>
                  <a:srgbClr val="28728A"/>
                </a:solidFill>
              </a:rPr>
              <a:t>find</a:t>
            </a:r>
            <a:r>
              <a:rPr lang="fr-FR" i="1" dirty="0">
                <a:solidFill>
                  <a:srgbClr val="28728A"/>
                </a:solidFill>
              </a:rPr>
              <a:t> the </a:t>
            </a:r>
            <a:r>
              <a:rPr lang="fr-FR" i="1" dirty="0" err="1">
                <a:solidFill>
                  <a:srgbClr val="28728A"/>
                </a:solidFill>
              </a:rPr>
              <a:t>papers</a:t>
            </a:r>
            <a:r>
              <a:rPr lang="fr-FR" i="1" dirty="0">
                <a:solidFill>
                  <a:srgbClr val="28728A"/>
                </a:solidFill>
              </a:rPr>
              <a:t>:</a:t>
            </a:r>
          </a:p>
        </p:txBody>
      </p:sp>
      <p:sp>
        <p:nvSpPr>
          <p:cNvPr id="54" name="Rectangle 53">
            <a:extLst>
              <a:ext uri="{FF2B5EF4-FFF2-40B4-BE49-F238E27FC236}">
                <a16:creationId xmlns:a16="http://schemas.microsoft.com/office/drawing/2014/main" id="{CD4D9C67-1E4C-8B4F-BB8D-1EAA84B85BF2}"/>
              </a:ext>
            </a:extLst>
          </p:cNvPr>
          <p:cNvSpPr/>
          <p:nvPr/>
        </p:nvSpPr>
        <p:spPr>
          <a:xfrm>
            <a:off x="5942518" y="3352292"/>
            <a:ext cx="2759793" cy="107602"/>
          </a:xfrm>
          <a:prstGeom prst="rect">
            <a:avLst/>
          </a:prstGeom>
          <a:gradFill flip="none" rotWithShape="1">
            <a:gsLst>
              <a:gs pos="0">
                <a:schemeClr val="accent3">
                  <a:lumMod val="5000"/>
                  <a:lumOff val="95000"/>
                </a:schemeClr>
              </a:gs>
              <a:gs pos="37000">
                <a:schemeClr val="accent3">
                  <a:lumMod val="45000"/>
                  <a:lumOff val="55000"/>
                </a:schemeClr>
              </a:gs>
              <a:gs pos="100000">
                <a:srgbClr val="28728A"/>
              </a:gs>
            </a:gsLst>
            <a:lin ang="21000000" scaled="0"/>
            <a:tileRect/>
          </a:gradFill>
          <a:ln>
            <a:solidFill>
              <a:srgbClr val="02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5" name="Rectangle 54">
            <a:extLst>
              <a:ext uri="{FF2B5EF4-FFF2-40B4-BE49-F238E27FC236}">
                <a16:creationId xmlns:a16="http://schemas.microsoft.com/office/drawing/2014/main" id="{3B64A10C-3AF7-6C47-8B68-30B2A04428DE}"/>
              </a:ext>
            </a:extLst>
          </p:cNvPr>
          <p:cNvSpPr/>
          <p:nvPr/>
        </p:nvSpPr>
        <p:spPr>
          <a:xfrm>
            <a:off x="5671237" y="3460220"/>
            <a:ext cx="1114664" cy="369332"/>
          </a:xfrm>
          <a:prstGeom prst="rect">
            <a:avLst/>
          </a:prstGeom>
        </p:spPr>
        <p:txBody>
          <a:bodyPr wrap="none">
            <a:spAutoFit/>
          </a:bodyPr>
          <a:lstStyle/>
          <a:p>
            <a:r>
              <a:rPr lang="fr-FR" dirty="0" err="1"/>
              <a:t>Moderate</a:t>
            </a:r>
            <a:endParaRPr lang="fr-FR" dirty="0"/>
          </a:p>
        </p:txBody>
      </p:sp>
      <p:sp>
        <p:nvSpPr>
          <p:cNvPr id="56" name="Rectangle 55">
            <a:extLst>
              <a:ext uri="{FF2B5EF4-FFF2-40B4-BE49-F238E27FC236}">
                <a16:creationId xmlns:a16="http://schemas.microsoft.com/office/drawing/2014/main" id="{6C3D99FF-B4C0-5C41-8756-D64C478A66F0}"/>
              </a:ext>
            </a:extLst>
          </p:cNvPr>
          <p:cNvSpPr/>
          <p:nvPr/>
        </p:nvSpPr>
        <p:spPr>
          <a:xfrm>
            <a:off x="7786344" y="3428181"/>
            <a:ext cx="1187248" cy="369332"/>
          </a:xfrm>
          <a:prstGeom prst="rect">
            <a:avLst/>
          </a:prstGeom>
        </p:spPr>
        <p:txBody>
          <a:bodyPr wrap="none">
            <a:spAutoFit/>
          </a:bodyPr>
          <a:lstStyle/>
          <a:p>
            <a:r>
              <a:rPr lang="fr-FR" dirty="0" err="1"/>
              <a:t>Systematic</a:t>
            </a:r>
            <a:endParaRPr lang="fr-FR" dirty="0"/>
          </a:p>
        </p:txBody>
      </p:sp>
      <p:cxnSp>
        <p:nvCxnSpPr>
          <p:cNvPr id="57" name="Connecteur droit avec flèche 56">
            <a:extLst>
              <a:ext uri="{FF2B5EF4-FFF2-40B4-BE49-F238E27FC236}">
                <a16:creationId xmlns:a16="http://schemas.microsoft.com/office/drawing/2014/main" id="{44EA1E8F-9CA5-284A-BD1F-9236FE0DB3C2}"/>
              </a:ext>
            </a:extLst>
          </p:cNvPr>
          <p:cNvCxnSpPr/>
          <p:nvPr/>
        </p:nvCxnSpPr>
        <p:spPr>
          <a:xfrm flipH="1">
            <a:off x="7583380" y="2549957"/>
            <a:ext cx="1" cy="403208"/>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necteur droit avec flèche 57">
            <a:extLst>
              <a:ext uri="{FF2B5EF4-FFF2-40B4-BE49-F238E27FC236}">
                <a16:creationId xmlns:a16="http://schemas.microsoft.com/office/drawing/2014/main" id="{25CB1EB1-22EF-6941-9AC0-CB1C2B4ACA81}"/>
              </a:ext>
            </a:extLst>
          </p:cNvPr>
          <p:cNvCxnSpPr/>
          <p:nvPr/>
        </p:nvCxnSpPr>
        <p:spPr>
          <a:xfrm flipH="1">
            <a:off x="6157031" y="3838470"/>
            <a:ext cx="1" cy="403208"/>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98CCEA65-BB40-5B4E-8A46-AF10834DEE4F}"/>
              </a:ext>
            </a:extLst>
          </p:cNvPr>
          <p:cNvSpPr/>
          <p:nvPr/>
        </p:nvSpPr>
        <p:spPr>
          <a:xfrm>
            <a:off x="5750766" y="4284351"/>
            <a:ext cx="812530" cy="646331"/>
          </a:xfrm>
          <a:prstGeom prst="rect">
            <a:avLst/>
          </a:prstGeom>
        </p:spPr>
        <p:txBody>
          <a:bodyPr wrap="none">
            <a:spAutoFit/>
          </a:bodyPr>
          <a:lstStyle/>
          <a:p>
            <a:pPr algn="ctr"/>
            <a:r>
              <a:rPr lang="fr-FR" dirty="0"/>
              <a:t>Rapid</a:t>
            </a:r>
          </a:p>
          <a:p>
            <a:pPr algn="ctr"/>
            <a:r>
              <a:rPr lang="fr-FR" dirty="0" err="1"/>
              <a:t>review</a:t>
            </a:r>
            <a:endParaRPr lang="fr-FR" dirty="0"/>
          </a:p>
        </p:txBody>
      </p:sp>
      <p:cxnSp>
        <p:nvCxnSpPr>
          <p:cNvPr id="60" name="Connecteur droit avec flèche 59">
            <a:extLst>
              <a:ext uri="{FF2B5EF4-FFF2-40B4-BE49-F238E27FC236}">
                <a16:creationId xmlns:a16="http://schemas.microsoft.com/office/drawing/2014/main" id="{0CD35899-6860-C844-B096-6349950714F3}"/>
              </a:ext>
            </a:extLst>
          </p:cNvPr>
          <p:cNvCxnSpPr/>
          <p:nvPr/>
        </p:nvCxnSpPr>
        <p:spPr>
          <a:xfrm flipH="1">
            <a:off x="8347919" y="3849217"/>
            <a:ext cx="1" cy="403208"/>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Rectangle 60">
            <a:extLst>
              <a:ext uri="{FF2B5EF4-FFF2-40B4-BE49-F238E27FC236}">
                <a16:creationId xmlns:a16="http://schemas.microsoft.com/office/drawing/2014/main" id="{B4A87067-A4BB-0044-AB66-845C82D379BD}"/>
              </a:ext>
            </a:extLst>
          </p:cNvPr>
          <p:cNvSpPr/>
          <p:nvPr/>
        </p:nvSpPr>
        <p:spPr>
          <a:xfrm>
            <a:off x="7588673" y="4311154"/>
            <a:ext cx="1544270" cy="369332"/>
          </a:xfrm>
          <a:prstGeom prst="rect">
            <a:avLst/>
          </a:prstGeom>
        </p:spPr>
        <p:txBody>
          <a:bodyPr wrap="none">
            <a:spAutoFit/>
          </a:bodyPr>
          <a:lstStyle/>
          <a:p>
            <a:pPr algn="ctr"/>
            <a:r>
              <a:rPr lang="fr-FR" dirty="0"/>
              <a:t>Meta-analyses</a:t>
            </a:r>
          </a:p>
        </p:txBody>
      </p:sp>
      <p:sp>
        <p:nvSpPr>
          <p:cNvPr id="62" name="Rectangle 61">
            <a:extLst>
              <a:ext uri="{FF2B5EF4-FFF2-40B4-BE49-F238E27FC236}">
                <a16:creationId xmlns:a16="http://schemas.microsoft.com/office/drawing/2014/main" id="{BD1B8C52-FD14-034A-83FA-7A2197BB2C39}"/>
              </a:ext>
            </a:extLst>
          </p:cNvPr>
          <p:cNvSpPr/>
          <p:nvPr/>
        </p:nvSpPr>
        <p:spPr>
          <a:xfrm>
            <a:off x="6403307" y="5147613"/>
            <a:ext cx="2646365" cy="369332"/>
          </a:xfrm>
          <a:prstGeom prst="rect">
            <a:avLst/>
          </a:prstGeom>
        </p:spPr>
        <p:txBody>
          <a:bodyPr wrap="none">
            <a:spAutoFit/>
          </a:bodyPr>
          <a:lstStyle/>
          <a:p>
            <a:r>
              <a:rPr lang="fr-FR" i="1" dirty="0">
                <a:solidFill>
                  <a:srgbClr val="28728A"/>
                </a:solidFill>
              </a:rPr>
              <a:t>Type of </a:t>
            </a:r>
            <a:r>
              <a:rPr lang="fr-FR" i="1" dirty="0" err="1">
                <a:solidFill>
                  <a:srgbClr val="28728A"/>
                </a:solidFill>
              </a:rPr>
              <a:t>paper</a:t>
            </a:r>
            <a:r>
              <a:rPr lang="fr-FR" i="1" dirty="0">
                <a:solidFill>
                  <a:srgbClr val="28728A"/>
                </a:solidFill>
              </a:rPr>
              <a:t> </a:t>
            </a:r>
            <a:r>
              <a:rPr lang="fr-FR" i="1" dirty="0" err="1">
                <a:solidFill>
                  <a:srgbClr val="28728A"/>
                </a:solidFill>
              </a:rPr>
              <a:t>synthesised</a:t>
            </a:r>
            <a:r>
              <a:rPr lang="fr-FR" i="1" dirty="0">
                <a:solidFill>
                  <a:srgbClr val="28728A"/>
                </a:solidFill>
              </a:rPr>
              <a:t>:</a:t>
            </a:r>
          </a:p>
        </p:txBody>
      </p:sp>
      <p:cxnSp>
        <p:nvCxnSpPr>
          <p:cNvPr id="63" name="Connecteur droit 62">
            <a:extLst>
              <a:ext uri="{FF2B5EF4-FFF2-40B4-BE49-F238E27FC236}">
                <a16:creationId xmlns:a16="http://schemas.microsoft.com/office/drawing/2014/main" id="{6F58BA31-5D2A-E048-B05F-142B7452D050}"/>
              </a:ext>
            </a:extLst>
          </p:cNvPr>
          <p:cNvCxnSpPr>
            <a:cxnSpLocks/>
          </p:cNvCxnSpPr>
          <p:nvPr/>
        </p:nvCxnSpPr>
        <p:spPr>
          <a:xfrm>
            <a:off x="6403307" y="5655421"/>
            <a:ext cx="2570285" cy="0"/>
          </a:xfrm>
          <a:prstGeom prst="line">
            <a:avLst/>
          </a:prstGeom>
          <a:ln>
            <a:solidFill>
              <a:srgbClr val="020000"/>
            </a:solidFill>
          </a:ln>
          <a:effectLst/>
        </p:spPr>
        <p:style>
          <a:lnRef idx="2">
            <a:schemeClr val="accent1"/>
          </a:lnRef>
          <a:fillRef idx="0">
            <a:schemeClr val="accent1"/>
          </a:fillRef>
          <a:effectRef idx="1">
            <a:schemeClr val="accent1"/>
          </a:effectRef>
          <a:fontRef idx="minor">
            <a:schemeClr val="tx1"/>
          </a:fontRef>
        </p:style>
      </p:cxnSp>
      <p:sp>
        <p:nvSpPr>
          <p:cNvPr id="64" name="Rectangle 63">
            <a:extLst>
              <a:ext uri="{FF2B5EF4-FFF2-40B4-BE49-F238E27FC236}">
                <a16:creationId xmlns:a16="http://schemas.microsoft.com/office/drawing/2014/main" id="{F79EB1D0-B84F-8C41-BBBD-523F5FBBE60B}"/>
              </a:ext>
            </a:extLst>
          </p:cNvPr>
          <p:cNvSpPr/>
          <p:nvPr/>
        </p:nvSpPr>
        <p:spPr>
          <a:xfrm>
            <a:off x="7567029" y="5482004"/>
            <a:ext cx="364202" cy="369332"/>
          </a:xfrm>
          <a:prstGeom prst="rect">
            <a:avLst/>
          </a:prstGeom>
        </p:spPr>
        <p:txBody>
          <a:bodyPr wrap="none">
            <a:spAutoFit/>
          </a:bodyPr>
          <a:lstStyle/>
          <a:p>
            <a:r>
              <a:rPr lang="fr-FR" dirty="0"/>
              <a:t>//</a:t>
            </a:r>
          </a:p>
        </p:txBody>
      </p:sp>
      <p:sp>
        <p:nvSpPr>
          <p:cNvPr id="65" name="Rectangle 64">
            <a:extLst>
              <a:ext uri="{FF2B5EF4-FFF2-40B4-BE49-F238E27FC236}">
                <a16:creationId xmlns:a16="http://schemas.microsoft.com/office/drawing/2014/main" id="{0F885455-80CE-A343-A6AD-81601C2BFF72}"/>
              </a:ext>
            </a:extLst>
          </p:cNvPr>
          <p:cNvSpPr/>
          <p:nvPr/>
        </p:nvSpPr>
        <p:spPr>
          <a:xfrm>
            <a:off x="5526123" y="5619688"/>
            <a:ext cx="1844929" cy="369332"/>
          </a:xfrm>
          <a:prstGeom prst="rect">
            <a:avLst/>
          </a:prstGeom>
        </p:spPr>
        <p:txBody>
          <a:bodyPr wrap="none">
            <a:spAutoFit/>
          </a:bodyPr>
          <a:lstStyle/>
          <a:p>
            <a:r>
              <a:rPr lang="fr-FR" dirty="0" err="1"/>
              <a:t>Primary</a:t>
            </a:r>
            <a:r>
              <a:rPr lang="fr-FR" dirty="0"/>
              <a:t> </a:t>
            </a:r>
            <a:r>
              <a:rPr lang="fr-FR" dirty="0" err="1"/>
              <a:t>research</a:t>
            </a:r>
            <a:endParaRPr lang="fr-FR" dirty="0"/>
          </a:p>
        </p:txBody>
      </p:sp>
      <p:sp>
        <p:nvSpPr>
          <p:cNvPr id="66" name="Rectangle 65">
            <a:extLst>
              <a:ext uri="{FF2B5EF4-FFF2-40B4-BE49-F238E27FC236}">
                <a16:creationId xmlns:a16="http://schemas.microsoft.com/office/drawing/2014/main" id="{3AC65D0A-65D6-9F4D-B645-8A9B0D87A757}"/>
              </a:ext>
            </a:extLst>
          </p:cNvPr>
          <p:cNvSpPr/>
          <p:nvPr/>
        </p:nvSpPr>
        <p:spPr>
          <a:xfrm>
            <a:off x="8090953" y="5649786"/>
            <a:ext cx="1120691" cy="369332"/>
          </a:xfrm>
          <a:prstGeom prst="rect">
            <a:avLst/>
          </a:prstGeom>
        </p:spPr>
        <p:txBody>
          <a:bodyPr wrap="none">
            <a:spAutoFit/>
          </a:bodyPr>
          <a:lstStyle/>
          <a:p>
            <a:r>
              <a:rPr lang="fr-FR" dirty="0" err="1"/>
              <a:t>Syntheses</a:t>
            </a:r>
            <a:endParaRPr lang="fr-FR" dirty="0"/>
          </a:p>
        </p:txBody>
      </p:sp>
      <p:cxnSp>
        <p:nvCxnSpPr>
          <p:cNvPr id="68" name="Connecteur droit avec flèche 67">
            <a:extLst>
              <a:ext uri="{FF2B5EF4-FFF2-40B4-BE49-F238E27FC236}">
                <a16:creationId xmlns:a16="http://schemas.microsoft.com/office/drawing/2014/main" id="{57A9FEF2-40B2-8848-8481-92E3598A703B}"/>
              </a:ext>
            </a:extLst>
          </p:cNvPr>
          <p:cNvCxnSpPr/>
          <p:nvPr/>
        </p:nvCxnSpPr>
        <p:spPr>
          <a:xfrm flipH="1">
            <a:off x="6403306" y="5973948"/>
            <a:ext cx="1" cy="403208"/>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9" name="Rectangle 68">
            <a:extLst>
              <a:ext uri="{FF2B5EF4-FFF2-40B4-BE49-F238E27FC236}">
                <a16:creationId xmlns:a16="http://schemas.microsoft.com/office/drawing/2014/main" id="{D8EC6745-3342-0845-AEA7-C2C8CFBA2430}"/>
              </a:ext>
            </a:extLst>
          </p:cNvPr>
          <p:cNvSpPr/>
          <p:nvPr/>
        </p:nvSpPr>
        <p:spPr>
          <a:xfrm>
            <a:off x="5694265" y="6349196"/>
            <a:ext cx="1418082" cy="369332"/>
          </a:xfrm>
          <a:prstGeom prst="rect">
            <a:avLst/>
          </a:prstGeom>
        </p:spPr>
        <p:txBody>
          <a:bodyPr wrap="none">
            <a:spAutoFit/>
          </a:bodyPr>
          <a:lstStyle/>
          <a:p>
            <a:pPr algn="ctr"/>
            <a:r>
              <a:rPr lang="fr-FR" dirty="0"/>
              <a:t>1</a:t>
            </a:r>
            <a:r>
              <a:rPr lang="fr-FR" baseline="30000" dirty="0"/>
              <a:t>st</a:t>
            </a:r>
            <a:r>
              <a:rPr lang="fr-FR" dirty="0"/>
              <a:t> </a:t>
            </a:r>
            <a:r>
              <a:rPr lang="fr-FR" dirty="0" err="1"/>
              <a:t>order</a:t>
            </a:r>
            <a:r>
              <a:rPr lang="fr-FR" dirty="0"/>
              <a:t> MA</a:t>
            </a:r>
          </a:p>
        </p:txBody>
      </p:sp>
      <p:cxnSp>
        <p:nvCxnSpPr>
          <p:cNvPr id="70" name="Connecteur droit avec flèche 69">
            <a:extLst>
              <a:ext uri="{FF2B5EF4-FFF2-40B4-BE49-F238E27FC236}">
                <a16:creationId xmlns:a16="http://schemas.microsoft.com/office/drawing/2014/main" id="{98589EA4-73FA-C04A-8BEB-9642A1B90C5F}"/>
              </a:ext>
            </a:extLst>
          </p:cNvPr>
          <p:cNvCxnSpPr>
            <a:cxnSpLocks/>
            <a:endCxn id="62" idx="0"/>
          </p:cNvCxnSpPr>
          <p:nvPr/>
        </p:nvCxnSpPr>
        <p:spPr>
          <a:xfrm flipH="1">
            <a:off x="7726490" y="4648773"/>
            <a:ext cx="621430" cy="49884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Connecteur droit avec flèche 71">
            <a:extLst>
              <a:ext uri="{FF2B5EF4-FFF2-40B4-BE49-F238E27FC236}">
                <a16:creationId xmlns:a16="http://schemas.microsoft.com/office/drawing/2014/main" id="{C0959BCE-DFBC-3340-A067-0FA02AD3C081}"/>
              </a:ext>
            </a:extLst>
          </p:cNvPr>
          <p:cNvCxnSpPr/>
          <p:nvPr/>
        </p:nvCxnSpPr>
        <p:spPr>
          <a:xfrm flipH="1">
            <a:off x="8571072" y="6012679"/>
            <a:ext cx="1" cy="403208"/>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ectangle 72">
            <a:extLst>
              <a:ext uri="{FF2B5EF4-FFF2-40B4-BE49-F238E27FC236}">
                <a16:creationId xmlns:a16="http://schemas.microsoft.com/office/drawing/2014/main" id="{4CFF9C3B-9724-0440-A584-00F13512BE27}"/>
              </a:ext>
            </a:extLst>
          </p:cNvPr>
          <p:cNvSpPr/>
          <p:nvPr/>
        </p:nvSpPr>
        <p:spPr>
          <a:xfrm>
            <a:off x="7799561" y="6387927"/>
            <a:ext cx="1414233" cy="369332"/>
          </a:xfrm>
          <a:prstGeom prst="rect">
            <a:avLst/>
          </a:prstGeom>
        </p:spPr>
        <p:txBody>
          <a:bodyPr wrap="none">
            <a:spAutoFit/>
          </a:bodyPr>
          <a:lstStyle/>
          <a:p>
            <a:pPr algn="ctr"/>
            <a:r>
              <a:rPr lang="fr-FR" dirty="0"/>
              <a:t>2</a:t>
            </a:r>
            <a:r>
              <a:rPr lang="fr-FR" baseline="30000" dirty="0"/>
              <a:t>nd</a:t>
            </a:r>
            <a:r>
              <a:rPr lang="fr-FR" dirty="0"/>
              <a:t> </a:t>
            </a:r>
            <a:r>
              <a:rPr lang="fr-FR" dirty="0" err="1"/>
              <a:t>order</a:t>
            </a:r>
            <a:r>
              <a:rPr lang="fr-FR" dirty="0"/>
              <a:t> MA</a:t>
            </a:r>
          </a:p>
        </p:txBody>
      </p:sp>
      <p:sp>
        <p:nvSpPr>
          <p:cNvPr id="3" name="Rectangle 2">
            <a:extLst>
              <a:ext uri="{FF2B5EF4-FFF2-40B4-BE49-F238E27FC236}">
                <a16:creationId xmlns:a16="http://schemas.microsoft.com/office/drawing/2014/main" id="{FF72C3E6-E9BF-D145-B4A6-F776EE02B773}"/>
              </a:ext>
            </a:extLst>
          </p:cNvPr>
          <p:cNvSpPr/>
          <p:nvPr/>
        </p:nvSpPr>
        <p:spPr>
          <a:xfrm>
            <a:off x="1700011" y="3459894"/>
            <a:ext cx="2653048" cy="1687719"/>
          </a:xfrm>
          <a:prstGeom prst="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7827220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Strengths</a:t>
            </a:r>
            <a:r>
              <a:rPr lang="fr-FR" dirty="0"/>
              <a:t> of </a:t>
            </a:r>
            <a:r>
              <a:rPr lang="fr-FR" dirty="0" err="1"/>
              <a:t>evidence</a:t>
            </a:r>
            <a:r>
              <a:rPr lang="fr-FR" dirty="0"/>
              <a:t> </a:t>
            </a:r>
            <a:r>
              <a:rPr lang="fr-FR" dirty="0" err="1"/>
              <a:t>maps</a:t>
            </a:r>
            <a:endParaRPr lang="fr-FR" dirty="0"/>
          </a:p>
        </p:txBody>
      </p:sp>
      <p:sp>
        <p:nvSpPr>
          <p:cNvPr id="7" name="Espace réservé du numéro de diapositive 6"/>
          <p:cNvSpPr>
            <a:spLocks noGrp="1"/>
          </p:cNvSpPr>
          <p:nvPr>
            <p:ph type="sldNum" sz="quarter" idx="12"/>
          </p:nvPr>
        </p:nvSpPr>
        <p:spPr>
          <a:xfrm>
            <a:off x="375920" y="6051437"/>
            <a:ext cx="638060" cy="234704"/>
          </a:xfrm>
        </p:spPr>
        <p:txBody>
          <a:bodyPr/>
          <a:lstStyle/>
          <a:p>
            <a:fld id="{43B5D603-0D65-E745-B96E-A15BED22DBB9}" type="slidenum">
              <a:rPr lang="fr-FR" smtClean="0">
                <a:latin typeface="Calibri" panose="020F0502020204030204" pitchFamily="34" charset="0"/>
                <a:cs typeface="Calibri" panose="020F0502020204030204" pitchFamily="34" charset="0"/>
              </a:rPr>
              <a:pPr/>
              <a:t>22</a:t>
            </a:fld>
            <a:endParaRPr lang="fr-FR" dirty="0">
              <a:latin typeface="Calibri" panose="020F0502020204030204" pitchFamily="34" charset="0"/>
              <a:cs typeface="Calibri" panose="020F0502020204030204" pitchFamily="34" charset="0"/>
            </a:endParaRPr>
          </a:p>
        </p:txBody>
      </p:sp>
      <p:sp>
        <p:nvSpPr>
          <p:cNvPr id="45" name="TextBox 2">
            <a:extLst>
              <a:ext uri="{FF2B5EF4-FFF2-40B4-BE49-F238E27FC236}">
                <a16:creationId xmlns:a16="http://schemas.microsoft.com/office/drawing/2014/main" id="{C643F3F0-045E-DC41-A1C7-3D373D00614B}"/>
              </a:ext>
            </a:extLst>
          </p:cNvPr>
          <p:cNvSpPr txBox="1"/>
          <p:nvPr/>
        </p:nvSpPr>
        <p:spPr>
          <a:xfrm>
            <a:off x="304353" y="1405096"/>
            <a:ext cx="6670040" cy="4524315"/>
          </a:xfrm>
          <a:prstGeom prst="rect">
            <a:avLst/>
          </a:prstGeom>
          <a:noFill/>
        </p:spPr>
        <p:txBody>
          <a:bodyPr wrap="square" rtlCol="0">
            <a:spAutoFit/>
          </a:bodyPr>
          <a:lstStyle/>
          <a:p>
            <a:r>
              <a:rPr lang="en-US" sz="2400" dirty="0">
                <a:latin typeface="Gill Sans" charset="0"/>
                <a:ea typeface="Gill Sans" charset="0"/>
                <a:cs typeface="Gill Sans" charset="0"/>
              </a:rPr>
              <a:t>1. Visual representation of the knowledge accumulated/gaps</a:t>
            </a:r>
          </a:p>
          <a:p>
            <a:r>
              <a:rPr lang="en-US" dirty="0">
                <a:latin typeface="Gill Sans" charset="0"/>
                <a:ea typeface="Gill Sans" charset="0"/>
                <a:cs typeface="Gill Sans" charset="0"/>
              </a:rPr>
              <a:t>(i.e. no need to read hundreds of primary studies!)</a:t>
            </a:r>
          </a:p>
          <a:p>
            <a:endParaRPr lang="en-US" dirty="0">
              <a:latin typeface="Gill Sans" charset="0"/>
              <a:ea typeface="Gill Sans" charset="0"/>
              <a:cs typeface="Gill Sans" charset="0"/>
            </a:endParaRPr>
          </a:p>
          <a:p>
            <a:r>
              <a:rPr lang="en-US" sz="2400" dirty="0">
                <a:latin typeface="Gill Sans" charset="0"/>
                <a:ea typeface="Gill Sans" charset="0"/>
                <a:cs typeface="Gill Sans" charset="0"/>
              </a:rPr>
              <a:t>2. Typology/categorization of the research</a:t>
            </a:r>
          </a:p>
          <a:p>
            <a:r>
              <a:rPr lang="en-US" dirty="0">
                <a:latin typeface="Gill Sans" charset="0"/>
                <a:ea typeface="Gill Sans" charset="0"/>
                <a:cs typeface="Gill Sans" charset="0"/>
              </a:rPr>
              <a:t>(often term and definition varies a lot to represent a same phenomena/practice  )</a:t>
            </a:r>
          </a:p>
          <a:p>
            <a:endParaRPr lang="en-US" dirty="0">
              <a:latin typeface="Gill Sans" charset="0"/>
              <a:ea typeface="Gill Sans" charset="0"/>
              <a:cs typeface="Gill Sans" charset="0"/>
            </a:endParaRPr>
          </a:p>
          <a:p>
            <a:r>
              <a:rPr lang="en-US" sz="2400" dirty="0">
                <a:latin typeface="Gill Sans" charset="0"/>
                <a:ea typeface="Gill Sans" charset="0"/>
                <a:cs typeface="Gill Sans" charset="0"/>
              </a:rPr>
              <a:t>3. </a:t>
            </a:r>
            <a:r>
              <a:rPr lang="fr-FR" sz="2400" dirty="0" err="1"/>
              <a:t>Offer</a:t>
            </a:r>
            <a:r>
              <a:rPr lang="fr-FR" sz="2400" dirty="0"/>
              <a:t> a </a:t>
            </a:r>
            <a:r>
              <a:rPr lang="fr-FR" sz="2400" dirty="0" err="1"/>
              <a:t>foundation</a:t>
            </a:r>
            <a:r>
              <a:rPr lang="fr-FR" sz="2400" dirty="0"/>
              <a:t> for </a:t>
            </a:r>
            <a:r>
              <a:rPr lang="fr-FR" sz="2400" dirty="0" err="1"/>
              <a:t>further</a:t>
            </a:r>
            <a:r>
              <a:rPr lang="fr-FR" sz="2400" dirty="0"/>
              <a:t>, more </a:t>
            </a:r>
            <a:r>
              <a:rPr lang="fr-FR" sz="2400" dirty="0" err="1"/>
              <a:t>focused</a:t>
            </a:r>
            <a:r>
              <a:rPr lang="fr-FR" sz="2400" dirty="0"/>
              <a:t> </a:t>
            </a:r>
            <a:r>
              <a:rPr lang="fr-FR" sz="2400" dirty="0" err="1"/>
              <a:t>research</a:t>
            </a:r>
            <a:r>
              <a:rPr lang="fr-FR" sz="2400" dirty="0"/>
              <a:t> </a:t>
            </a:r>
            <a:r>
              <a:rPr lang="fr-FR" sz="2400" dirty="0" err="1"/>
              <a:t>synthesis</a:t>
            </a:r>
            <a:endParaRPr lang="en-US" dirty="0">
              <a:latin typeface="Gill Sans" charset="0"/>
              <a:ea typeface="Gill Sans" charset="0"/>
              <a:cs typeface="Gill Sans" charset="0"/>
            </a:endParaRPr>
          </a:p>
          <a:p>
            <a:r>
              <a:rPr lang="en-US" dirty="0">
                <a:latin typeface="Gill Sans" charset="0"/>
                <a:ea typeface="Gill Sans" charset="0"/>
                <a:cs typeface="Gill Sans" charset="0"/>
              </a:rPr>
              <a:t>(a first step for a new meta-</a:t>
            </a:r>
            <a:r>
              <a:rPr lang="en-US" dirty="0" err="1">
                <a:latin typeface="Gill Sans" charset="0"/>
                <a:ea typeface="Gill Sans" charset="0"/>
                <a:cs typeface="Gill Sans" charset="0"/>
              </a:rPr>
              <a:t>analyis</a:t>
            </a:r>
            <a:r>
              <a:rPr lang="en-US" dirty="0">
                <a:latin typeface="Gill Sans" charset="0"/>
                <a:ea typeface="Gill Sans" charset="0"/>
                <a:cs typeface="Gill Sans" charset="0"/>
              </a:rPr>
              <a:t>)</a:t>
            </a:r>
          </a:p>
          <a:p>
            <a:endParaRPr lang="en-US" dirty="0">
              <a:latin typeface="Gill Sans" charset="0"/>
              <a:ea typeface="Gill Sans" charset="0"/>
              <a:cs typeface="Gill Sans" charset="0"/>
            </a:endParaRPr>
          </a:p>
          <a:p>
            <a:r>
              <a:rPr lang="en-US" sz="2400" dirty="0">
                <a:ea typeface="Gill Sans" charset="0"/>
                <a:cs typeface="Gill Sans" charset="0"/>
              </a:rPr>
              <a:t>4. Political/scientific agenda for future research</a:t>
            </a:r>
            <a:endParaRPr lang="en-US" dirty="0">
              <a:latin typeface="Gill Sans" charset="0"/>
              <a:ea typeface="Gill Sans" charset="0"/>
              <a:cs typeface="Gill Sans" charset="0"/>
            </a:endParaRPr>
          </a:p>
          <a:p>
            <a:endParaRPr lang="en-US" dirty="0">
              <a:latin typeface="Gill Sans" charset="0"/>
              <a:ea typeface="Gill Sans" charset="0"/>
              <a:cs typeface="Gill Sans" charset="0"/>
            </a:endParaRPr>
          </a:p>
        </p:txBody>
      </p:sp>
      <p:pic>
        <p:nvPicPr>
          <p:cNvPr id="3" name="Image 2">
            <a:extLst>
              <a:ext uri="{FF2B5EF4-FFF2-40B4-BE49-F238E27FC236}">
                <a16:creationId xmlns:a16="http://schemas.microsoft.com/office/drawing/2014/main" id="{DB315801-F38A-1349-9561-3092B7CA861A}"/>
              </a:ext>
            </a:extLst>
          </p:cNvPr>
          <p:cNvPicPr>
            <a:picLocks noChangeAspect="1"/>
          </p:cNvPicPr>
          <p:nvPr/>
        </p:nvPicPr>
        <p:blipFill>
          <a:blip r:embed="rId3"/>
          <a:stretch>
            <a:fillRect/>
          </a:stretch>
        </p:blipFill>
        <p:spPr>
          <a:xfrm>
            <a:off x="6771067" y="1558344"/>
            <a:ext cx="804572" cy="804572"/>
          </a:xfrm>
          <a:prstGeom prst="rect">
            <a:avLst/>
          </a:prstGeom>
        </p:spPr>
      </p:pic>
      <p:pic>
        <p:nvPicPr>
          <p:cNvPr id="4" name="Image 3">
            <a:extLst>
              <a:ext uri="{FF2B5EF4-FFF2-40B4-BE49-F238E27FC236}">
                <a16:creationId xmlns:a16="http://schemas.microsoft.com/office/drawing/2014/main" id="{12FFF468-8B31-1946-BAAB-ED34438FDADA}"/>
              </a:ext>
            </a:extLst>
          </p:cNvPr>
          <p:cNvPicPr>
            <a:picLocks noChangeAspect="1"/>
          </p:cNvPicPr>
          <p:nvPr/>
        </p:nvPicPr>
        <p:blipFill>
          <a:blip r:embed="rId4"/>
          <a:stretch>
            <a:fillRect/>
          </a:stretch>
        </p:blipFill>
        <p:spPr>
          <a:xfrm>
            <a:off x="6809703" y="2679399"/>
            <a:ext cx="727299" cy="727299"/>
          </a:xfrm>
          <a:prstGeom prst="rect">
            <a:avLst/>
          </a:prstGeom>
        </p:spPr>
      </p:pic>
      <p:pic>
        <p:nvPicPr>
          <p:cNvPr id="8" name="Image 7">
            <a:extLst>
              <a:ext uri="{FF2B5EF4-FFF2-40B4-BE49-F238E27FC236}">
                <a16:creationId xmlns:a16="http://schemas.microsoft.com/office/drawing/2014/main" id="{0FA2FDDA-845E-F340-BAC8-3403DCC6B19C}"/>
              </a:ext>
            </a:extLst>
          </p:cNvPr>
          <p:cNvPicPr>
            <a:picLocks noChangeAspect="1"/>
          </p:cNvPicPr>
          <p:nvPr/>
        </p:nvPicPr>
        <p:blipFill>
          <a:blip r:embed="rId5"/>
          <a:stretch>
            <a:fillRect/>
          </a:stretch>
        </p:blipFill>
        <p:spPr>
          <a:xfrm>
            <a:off x="6642277" y="3667253"/>
            <a:ext cx="1062149" cy="1062149"/>
          </a:xfrm>
          <a:prstGeom prst="rect">
            <a:avLst/>
          </a:prstGeom>
        </p:spPr>
      </p:pic>
      <p:pic>
        <p:nvPicPr>
          <p:cNvPr id="9" name="Image 8">
            <a:extLst>
              <a:ext uri="{FF2B5EF4-FFF2-40B4-BE49-F238E27FC236}">
                <a16:creationId xmlns:a16="http://schemas.microsoft.com/office/drawing/2014/main" id="{95DF33B9-8A04-4B49-A31C-E216A5738A0E}"/>
              </a:ext>
            </a:extLst>
          </p:cNvPr>
          <p:cNvPicPr>
            <a:picLocks noChangeAspect="1"/>
          </p:cNvPicPr>
          <p:nvPr/>
        </p:nvPicPr>
        <p:blipFill>
          <a:blip r:embed="rId6"/>
          <a:stretch>
            <a:fillRect/>
          </a:stretch>
        </p:blipFill>
        <p:spPr>
          <a:xfrm>
            <a:off x="6771067" y="4880795"/>
            <a:ext cx="804572" cy="804572"/>
          </a:xfrm>
          <a:prstGeom prst="rect">
            <a:avLst/>
          </a:prstGeom>
        </p:spPr>
      </p:pic>
    </p:spTree>
    <p:extLst>
      <p:ext uri="{BB962C8B-B14F-4D97-AF65-F5344CB8AC3E}">
        <p14:creationId xmlns:p14="http://schemas.microsoft.com/office/powerpoint/2010/main" val="3356967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Weakness</a:t>
            </a:r>
            <a:r>
              <a:rPr lang="fr-FR" dirty="0"/>
              <a:t> of </a:t>
            </a:r>
            <a:r>
              <a:rPr lang="fr-FR" dirty="0" err="1"/>
              <a:t>evidence</a:t>
            </a:r>
            <a:r>
              <a:rPr lang="fr-FR" dirty="0"/>
              <a:t> </a:t>
            </a:r>
            <a:r>
              <a:rPr lang="fr-FR" dirty="0" err="1"/>
              <a:t>maps</a:t>
            </a:r>
            <a:endParaRPr lang="fr-FR" dirty="0"/>
          </a:p>
        </p:txBody>
      </p:sp>
      <p:sp>
        <p:nvSpPr>
          <p:cNvPr id="7" name="Espace réservé du numéro de diapositive 6"/>
          <p:cNvSpPr>
            <a:spLocks noGrp="1"/>
          </p:cNvSpPr>
          <p:nvPr>
            <p:ph type="sldNum" sz="quarter" idx="12"/>
          </p:nvPr>
        </p:nvSpPr>
        <p:spPr>
          <a:xfrm>
            <a:off x="375920" y="6051437"/>
            <a:ext cx="638060" cy="234704"/>
          </a:xfrm>
        </p:spPr>
        <p:txBody>
          <a:bodyPr/>
          <a:lstStyle/>
          <a:p>
            <a:fld id="{43B5D603-0D65-E745-B96E-A15BED22DBB9}" type="slidenum">
              <a:rPr lang="fr-FR" smtClean="0">
                <a:latin typeface="Calibri" panose="020F0502020204030204" pitchFamily="34" charset="0"/>
                <a:cs typeface="Calibri" panose="020F0502020204030204" pitchFamily="34" charset="0"/>
              </a:rPr>
              <a:pPr/>
              <a:t>23</a:t>
            </a:fld>
            <a:endParaRPr lang="fr-FR" dirty="0">
              <a:latin typeface="Calibri" panose="020F0502020204030204" pitchFamily="34" charset="0"/>
              <a:cs typeface="Calibri" panose="020F0502020204030204" pitchFamily="34" charset="0"/>
            </a:endParaRPr>
          </a:p>
        </p:txBody>
      </p:sp>
      <p:sp>
        <p:nvSpPr>
          <p:cNvPr id="45" name="TextBox 2">
            <a:extLst>
              <a:ext uri="{FF2B5EF4-FFF2-40B4-BE49-F238E27FC236}">
                <a16:creationId xmlns:a16="http://schemas.microsoft.com/office/drawing/2014/main" id="{C643F3F0-045E-DC41-A1C7-3D373D00614B}"/>
              </a:ext>
            </a:extLst>
          </p:cNvPr>
          <p:cNvSpPr txBox="1"/>
          <p:nvPr/>
        </p:nvSpPr>
        <p:spPr>
          <a:xfrm>
            <a:off x="304353" y="1405096"/>
            <a:ext cx="6670040" cy="2031325"/>
          </a:xfrm>
          <a:prstGeom prst="rect">
            <a:avLst/>
          </a:prstGeom>
          <a:noFill/>
        </p:spPr>
        <p:txBody>
          <a:bodyPr wrap="square" rtlCol="0">
            <a:spAutoFit/>
          </a:bodyPr>
          <a:lstStyle/>
          <a:p>
            <a:r>
              <a:rPr lang="en-US" sz="2400" dirty="0">
                <a:latin typeface="Gill Sans" charset="0"/>
                <a:ea typeface="Gill Sans" charset="0"/>
                <a:cs typeface="Gill Sans" charset="0"/>
              </a:rPr>
              <a:t>1. Only descriptive – no analyses</a:t>
            </a:r>
          </a:p>
          <a:p>
            <a:r>
              <a:rPr lang="en-US" dirty="0">
                <a:latin typeface="Gill Sans" charset="0"/>
                <a:ea typeface="Gill Sans" charset="0"/>
                <a:cs typeface="Gill Sans" charset="0"/>
              </a:rPr>
              <a:t>(i.e. do not inform on the effectiveness of the tested interventions)</a:t>
            </a:r>
          </a:p>
          <a:p>
            <a:endParaRPr lang="en-US" dirty="0">
              <a:latin typeface="Gill Sans" charset="0"/>
              <a:ea typeface="Gill Sans" charset="0"/>
              <a:cs typeface="Gill Sans" charset="0"/>
            </a:endParaRPr>
          </a:p>
          <a:p>
            <a:r>
              <a:rPr lang="en-US" sz="2400" dirty="0">
                <a:latin typeface="Gill Sans" charset="0"/>
                <a:ea typeface="Gill Sans" charset="0"/>
                <a:cs typeface="Gill Sans" charset="0"/>
              </a:rPr>
              <a:t>2. The results could also be presented in meta-analyses</a:t>
            </a:r>
          </a:p>
          <a:p>
            <a:r>
              <a:rPr lang="en-US" dirty="0">
                <a:latin typeface="Gill Sans" charset="0"/>
                <a:ea typeface="Gill Sans" charset="0"/>
                <a:cs typeface="Gill Sans" charset="0"/>
              </a:rPr>
              <a:t>(beware of redundancies!)</a:t>
            </a:r>
          </a:p>
        </p:txBody>
      </p:sp>
      <p:pic>
        <p:nvPicPr>
          <p:cNvPr id="5" name="Image 4">
            <a:extLst>
              <a:ext uri="{FF2B5EF4-FFF2-40B4-BE49-F238E27FC236}">
                <a16:creationId xmlns:a16="http://schemas.microsoft.com/office/drawing/2014/main" id="{3E06CFCD-27C7-4546-93B1-36F4A2A75AEB}"/>
              </a:ext>
            </a:extLst>
          </p:cNvPr>
          <p:cNvPicPr>
            <a:picLocks noChangeAspect="1"/>
          </p:cNvPicPr>
          <p:nvPr/>
        </p:nvPicPr>
        <p:blipFill>
          <a:blip r:embed="rId3"/>
          <a:stretch>
            <a:fillRect/>
          </a:stretch>
        </p:blipFill>
        <p:spPr>
          <a:xfrm>
            <a:off x="6812924" y="1510016"/>
            <a:ext cx="762715" cy="762715"/>
          </a:xfrm>
          <a:prstGeom prst="rect">
            <a:avLst/>
          </a:prstGeom>
        </p:spPr>
      </p:pic>
      <p:cxnSp>
        <p:nvCxnSpPr>
          <p:cNvPr id="10" name="Connecteur droit 9">
            <a:extLst>
              <a:ext uri="{FF2B5EF4-FFF2-40B4-BE49-F238E27FC236}">
                <a16:creationId xmlns:a16="http://schemas.microsoft.com/office/drawing/2014/main" id="{B02B94C7-5593-5E4E-BD61-5E775A77B96E}"/>
              </a:ext>
            </a:extLst>
          </p:cNvPr>
          <p:cNvCxnSpPr/>
          <p:nvPr/>
        </p:nvCxnSpPr>
        <p:spPr>
          <a:xfrm flipV="1">
            <a:off x="6642277" y="1635617"/>
            <a:ext cx="1162320" cy="519200"/>
          </a:xfrm>
          <a:prstGeom prst="line">
            <a:avLst/>
          </a:prstGeom>
          <a:ln>
            <a:solidFill>
              <a:srgbClr val="020000"/>
            </a:solidFill>
          </a:ln>
          <a:effectLst/>
        </p:spPr>
        <p:style>
          <a:lnRef idx="2">
            <a:schemeClr val="accent1"/>
          </a:lnRef>
          <a:fillRef idx="0">
            <a:schemeClr val="accent1"/>
          </a:fillRef>
          <a:effectRef idx="1">
            <a:schemeClr val="accent1"/>
          </a:effectRef>
          <a:fontRef idx="minor">
            <a:schemeClr val="tx1"/>
          </a:fontRef>
        </p:style>
      </p:cxnSp>
      <p:pic>
        <p:nvPicPr>
          <p:cNvPr id="11" name="Image 10">
            <a:extLst>
              <a:ext uri="{FF2B5EF4-FFF2-40B4-BE49-F238E27FC236}">
                <a16:creationId xmlns:a16="http://schemas.microsoft.com/office/drawing/2014/main" id="{7C509D55-D474-2744-BCF1-E586595180F7}"/>
              </a:ext>
            </a:extLst>
          </p:cNvPr>
          <p:cNvPicPr>
            <a:picLocks noChangeAspect="1"/>
          </p:cNvPicPr>
          <p:nvPr/>
        </p:nvPicPr>
        <p:blipFill>
          <a:blip r:embed="rId4"/>
          <a:stretch>
            <a:fillRect/>
          </a:stretch>
        </p:blipFill>
        <p:spPr>
          <a:xfrm>
            <a:off x="6835462" y="2445510"/>
            <a:ext cx="740177" cy="740177"/>
          </a:xfrm>
          <a:prstGeom prst="rect">
            <a:avLst/>
          </a:prstGeom>
        </p:spPr>
      </p:pic>
    </p:spTree>
    <p:extLst>
      <p:ext uri="{BB962C8B-B14F-4D97-AF65-F5344CB8AC3E}">
        <p14:creationId xmlns:p14="http://schemas.microsoft.com/office/powerpoint/2010/main" val="369454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What</a:t>
            </a:r>
            <a:r>
              <a:rPr lang="fr-FR" dirty="0"/>
              <a:t> are the </a:t>
            </a:r>
            <a:r>
              <a:rPr lang="fr-FR" dirty="0" err="1"/>
              <a:t>differences</a:t>
            </a:r>
            <a:r>
              <a:rPr lang="fr-FR" dirty="0"/>
              <a:t>?</a:t>
            </a:r>
          </a:p>
        </p:txBody>
      </p:sp>
      <p:sp>
        <p:nvSpPr>
          <p:cNvPr id="7" name="Espace réservé du numéro de diapositive 6"/>
          <p:cNvSpPr>
            <a:spLocks noGrp="1"/>
          </p:cNvSpPr>
          <p:nvPr>
            <p:ph type="sldNum" sz="quarter" idx="12"/>
          </p:nvPr>
        </p:nvSpPr>
        <p:spPr>
          <a:xfrm>
            <a:off x="375920" y="6051437"/>
            <a:ext cx="638060" cy="234704"/>
          </a:xfrm>
        </p:spPr>
        <p:txBody>
          <a:bodyPr/>
          <a:lstStyle/>
          <a:p>
            <a:fld id="{43B5D603-0D65-E745-B96E-A15BED22DBB9}" type="slidenum">
              <a:rPr lang="fr-FR" smtClean="0">
                <a:latin typeface="Calibri" panose="020F0502020204030204" pitchFamily="34" charset="0"/>
                <a:cs typeface="Calibri" panose="020F0502020204030204" pitchFamily="34" charset="0"/>
              </a:rPr>
              <a:pPr/>
              <a:t>24</a:t>
            </a:fld>
            <a:endParaRPr lang="fr-FR" dirty="0">
              <a:latin typeface="Calibri" panose="020F0502020204030204" pitchFamily="34" charset="0"/>
              <a:cs typeface="Calibri" panose="020F0502020204030204" pitchFamily="34" charset="0"/>
            </a:endParaRPr>
          </a:p>
        </p:txBody>
      </p:sp>
      <p:sp>
        <p:nvSpPr>
          <p:cNvPr id="6" name="TextBox 13">
            <a:extLst>
              <a:ext uri="{FF2B5EF4-FFF2-40B4-BE49-F238E27FC236}">
                <a16:creationId xmlns:a16="http://schemas.microsoft.com/office/drawing/2014/main" id="{73E36268-1A0F-324B-B702-B0BFC896A7E7}"/>
              </a:ext>
            </a:extLst>
          </p:cNvPr>
          <p:cNvSpPr txBox="1"/>
          <p:nvPr/>
        </p:nvSpPr>
        <p:spPr>
          <a:xfrm>
            <a:off x="3847051" y="1367812"/>
            <a:ext cx="2095467" cy="400110"/>
          </a:xfrm>
          <a:prstGeom prst="rect">
            <a:avLst/>
          </a:prstGeom>
          <a:noFill/>
        </p:spPr>
        <p:txBody>
          <a:bodyPr wrap="square">
            <a:spAutoFit/>
          </a:bodyPr>
          <a:lstStyle/>
          <a:p>
            <a:pPr>
              <a:defRPr/>
            </a:pPr>
            <a:r>
              <a:rPr lang="en-CA" sz="2000" i="1" dirty="0">
                <a:solidFill>
                  <a:srgbClr val="28728A"/>
                </a:solidFill>
              </a:rPr>
              <a:t>Aim of the review:</a:t>
            </a:r>
          </a:p>
        </p:txBody>
      </p:sp>
      <p:sp>
        <p:nvSpPr>
          <p:cNvPr id="5" name="Rectangle 4">
            <a:extLst>
              <a:ext uri="{FF2B5EF4-FFF2-40B4-BE49-F238E27FC236}">
                <a16:creationId xmlns:a16="http://schemas.microsoft.com/office/drawing/2014/main" id="{90A03B99-28A2-8E43-BD47-16223098B067}"/>
              </a:ext>
            </a:extLst>
          </p:cNvPr>
          <p:cNvSpPr/>
          <p:nvPr/>
        </p:nvSpPr>
        <p:spPr>
          <a:xfrm>
            <a:off x="1910393" y="1708888"/>
            <a:ext cx="1000595" cy="369332"/>
          </a:xfrm>
          <a:prstGeom prst="rect">
            <a:avLst/>
          </a:prstGeom>
        </p:spPr>
        <p:txBody>
          <a:bodyPr wrap="none">
            <a:spAutoFit/>
          </a:bodyPr>
          <a:lstStyle/>
          <a:p>
            <a:r>
              <a:rPr lang="fr-FR" dirty="0" err="1"/>
              <a:t>Describe</a:t>
            </a:r>
            <a:endParaRPr lang="fr-FR" dirty="0"/>
          </a:p>
        </p:txBody>
      </p:sp>
      <p:cxnSp>
        <p:nvCxnSpPr>
          <p:cNvPr id="24" name="Connecteur droit 23">
            <a:extLst>
              <a:ext uri="{FF2B5EF4-FFF2-40B4-BE49-F238E27FC236}">
                <a16:creationId xmlns:a16="http://schemas.microsoft.com/office/drawing/2014/main" id="{F8803320-9ED3-BD4C-8F01-459C1D4AF587}"/>
              </a:ext>
            </a:extLst>
          </p:cNvPr>
          <p:cNvCxnSpPr/>
          <p:nvPr/>
        </p:nvCxnSpPr>
        <p:spPr>
          <a:xfrm>
            <a:off x="2362726" y="2171130"/>
            <a:ext cx="5290113" cy="0"/>
          </a:xfrm>
          <a:prstGeom prst="line">
            <a:avLst/>
          </a:prstGeom>
          <a:ln>
            <a:solidFill>
              <a:srgbClr val="020000"/>
            </a:solidFill>
          </a:ln>
          <a:effectLst/>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id="{1C90B18C-5B0E-AA41-8BEF-1F27765108A9}"/>
              </a:ext>
            </a:extLst>
          </p:cNvPr>
          <p:cNvSpPr/>
          <p:nvPr/>
        </p:nvSpPr>
        <p:spPr>
          <a:xfrm>
            <a:off x="4617441" y="1981002"/>
            <a:ext cx="364202" cy="369332"/>
          </a:xfrm>
          <a:prstGeom prst="rect">
            <a:avLst/>
          </a:prstGeom>
        </p:spPr>
        <p:txBody>
          <a:bodyPr wrap="none">
            <a:spAutoFit/>
          </a:bodyPr>
          <a:lstStyle/>
          <a:p>
            <a:r>
              <a:rPr lang="fr-FR" dirty="0"/>
              <a:t>//</a:t>
            </a:r>
          </a:p>
        </p:txBody>
      </p:sp>
      <p:sp>
        <p:nvSpPr>
          <p:cNvPr id="26" name="Rectangle 25">
            <a:extLst>
              <a:ext uri="{FF2B5EF4-FFF2-40B4-BE49-F238E27FC236}">
                <a16:creationId xmlns:a16="http://schemas.microsoft.com/office/drawing/2014/main" id="{86AEBD37-D925-8148-A6F0-9EDFF7B0150F}"/>
              </a:ext>
            </a:extLst>
          </p:cNvPr>
          <p:cNvSpPr/>
          <p:nvPr/>
        </p:nvSpPr>
        <p:spPr>
          <a:xfrm>
            <a:off x="7084365" y="1645687"/>
            <a:ext cx="998030" cy="369332"/>
          </a:xfrm>
          <a:prstGeom prst="rect">
            <a:avLst/>
          </a:prstGeom>
        </p:spPr>
        <p:txBody>
          <a:bodyPr wrap="none">
            <a:spAutoFit/>
          </a:bodyPr>
          <a:lstStyle/>
          <a:p>
            <a:r>
              <a:rPr lang="fr-FR" dirty="0" err="1"/>
              <a:t>Quantify</a:t>
            </a:r>
            <a:endParaRPr lang="fr-FR" dirty="0"/>
          </a:p>
        </p:txBody>
      </p:sp>
      <p:sp>
        <p:nvSpPr>
          <p:cNvPr id="39" name="Rectangle 38">
            <a:extLst>
              <a:ext uri="{FF2B5EF4-FFF2-40B4-BE49-F238E27FC236}">
                <a16:creationId xmlns:a16="http://schemas.microsoft.com/office/drawing/2014/main" id="{A6A69DCA-7E00-A04D-9F4A-CFF998344C9D}"/>
              </a:ext>
            </a:extLst>
          </p:cNvPr>
          <p:cNvSpPr/>
          <p:nvPr/>
        </p:nvSpPr>
        <p:spPr>
          <a:xfrm>
            <a:off x="772200" y="2228239"/>
            <a:ext cx="2870273" cy="338554"/>
          </a:xfrm>
          <a:prstGeom prst="rect">
            <a:avLst/>
          </a:prstGeom>
        </p:spPr>
        <p:txBody>
          <a:bodyPr wrap="none">
            <a:spAutoFit/>
          </a:bodyPr>
          <a:lstStyle/>
          <a:p>
            <a:r>
              <a:rPr lang="fr-FR" sz="1600" i="1" dirty="0" err="1"/>
              <a:t>What</a:t>
            </a:r>
            <a:r>
              <a:rPr lang="fr-FR" sz="1600" i="1" dirty="0"/>
              <a:t> </a:t>
            </a:r>
            <a:r>
              <a:rPr lang="fr-FR" sz="1600" i="1" dirty="0" err="1"/>
              <a:t>research</a:t>
            </a:r>
            <a:r>
              <a:rPr lang="fr-FR" sz="1600" i="1" dirty="0"/>
              <a:t> </a:t>
            </a:r>
            <a:r>
              <a:rPr lang="fr-FR" sz="1600" i="1" dirty="0" err="1"/>
              <a:t>exists</a:t>
            </a:r>
            <a:r>
              <a:rPr lang="fr-FR" sz="1600" i="1" dirty="0"/>
              <a:t> on a topic?</a:t>
            </a:r>
          </a:p>
        </p:txBody>
      </p:sp>
      <p:sp>
        <p:nvSpPr>
          <p:cNvPr id="40" name="Rectangle 39">
            <a:extLst>
              <a:ext uri="{FF2B5EF4-FFF2-40B4-BE49-F238E27FC236}">
                <a16:creationId xmlns:a16="http://schemas.microsoft.com/office/drawing/2014/main" id="{C562DA09-A8E2-1C4B-8E7F-4E41B530F27B}"/>
              </a:ext>
            </a:extLst>
          </p:cNvPr>
          <p:cNvSpPr/>
          <p:nvPr/>
        </p:nvSpPr>
        <p:spPr>
          <a:xfrm>
            <a:off x="6022761" y="2215484"/>
            <a:ext cx="3121239" cy="338554"/>
          </a:xfrm>
          <a:prstGeom prst="rect">
            <a:avLst/>
          </a:prstGeom>
        </p:spPr>
        <p:txBody>
          <a:bodyPr wrap="none">
            <a:spAutoFit/>
          </a:bodyPr>
          <a:lstStyle/>
          <a:p>
            <a:r>
              <a:rPr lang="fr-FR" sz="1600" i="1" dirty="0" err="1"/>
              <a:t>What</a:t>
            </a:r>
            <a:r>
              <a:rPr lang="fr-FR" sz="1600" i="1" dirty="0"/>
              <a:t> </a:t>
            </a:r>
            <a:r>
              <a:rPr lang="fr-FR" sz="1600" i="1" dirty="0" err="1"/>
              <a:t>does</a:t>
            </a:r>
            <a:r>
              <a:rPr lang="fr-FR" sz="1600" i="1" dirty="0"/>
              <a:t> the </a:t>
            </a:r>
            <a:r>
              <a:rPr lang="fr-FR" sz="1600" i="1" dirty="0" err="1"/>
              <a:t>study</a:t>
            </a:r>
            <a:r>
              <a:rPr lang="fr-FR" sz="1600" i="1" dirty="0"/>
              <a:t> </a:t>
            </a:r>
            <a:r>
              <a:rPr lang="fr-FR" sz="1600" i="1" dirty="0" err="1"/>
              <a:t>results</a:t>
            </a:r>
            <a:r>
              <a:rPr lang="fr-FR" sz="1600" i="1" dirty="0"/>
              <a:t> show?</a:t>
            </a:r>
          </a:p>
        </p:txBody>
      </p:sp>
      <p:sp>
        <p:nvSpPr>
          <p:cNvPr id="41" name="Rectangle 40">
            <a:extLst>
              <a:ext uri="{FF2B5EF4-FFF2-40B4-BE49-F238E27FC236}">
                <a16:creationId xmlns:a16="http://schemas.microsoft.com/office/drawing/2014/main" id="{67DEB520-EFA7-7A46-A2C2-0AFB2BDFF6E7}"/>
              </a:ext>
            </a:extLst>
          </p:cNvPr>
          <p:cNvSpPr/>
          <p:nvPr/>
        </p:nvSpPr>
        <p:spPr>
          <a:xfrm>
            <a:off x="956665" y="3012330"/>
            <a:ext cx="3120920" cy="369332"/>
          </a:xfrm>
          <a:prstGeom prst="rect">
            <a:avLst/>
          </a:prstGeom>
        </p:spPr>
        <p:txBody>
          <a:bodyPr wrap="square">
            <a:spAutoFit/>
          </a:bodyPr>
          <a:lstStyle/>
          <a:p>
            <a:r>
              <a:rPr lang="fr-FR" i="1" dirty="0">
                <a:solidFill>
                  <a:srgbClr val="28728A"/>
                </a:solidFill>
              </a:rPr>
              <a:t>Effort to </a:t>
            </a:r>
            <a:r>
              <a:rPr lang="fr-FR" i="1" dirty="0" err="1">
                <a:solidFill>
                  <a:srgbClr val="28728A"/>
                </a:solidFill>
              </a:rPr>
              <a:t>find</a:t>
            </a:r>
            <a:r>
              <a:rPr lang="fr-FR" i="1" dirty="0">
                <a:solidFill>
                  <a:srgbClr val="28728A"/>
                </a:solidFill>
              </a:rPr>
              <a:t> the </a:t>
            </a:r>
            <a:r>
              <a:rPr lang="fr-FR" i="1" dirty="0" err="1">
                <a:solidFill>
                  <a:srgbClr val="28728A"/>
                </a:solidFill>
              </a:rPr>
              <a:t>papers</a:t>
            </a:r>
            <a:r>
              <a:rPr lang="fr-FR" i="1" dirty="0">
                <a:solidFill>
                  <a:srgbClr val="28728A"/>
                </a:solidFill>
              </a:rPr>
              <a:t>:</a:t>
            </a:r>
          </a:p>
        </p:txBody>
      </p:sp>
      <p:sp>
        <p:nvSpPr>
          <p:cNvPr id="42" name="Rectangle 41">
            <a:extLst>
              <a:ext uri="{FF2B5EF4-FFF2-40B4-BE49-F238E27FC236}">
                <a16:creationId xmlns:a16="http://schemas.microsoft.com/office/drawing/2014/main" id="{D63A2E0E-F686-7E44-9869-A48C424C9FBD}"/>
              </a:ext>
            </a:extLst>
          </p:cNvPr>
          <p:cNvSpPr/>
          <p:nvPr/>
        </p:nvSpPr>
        <p:spPr>
          <a:xfrm>
            <a:off x="808459" y="3353034"/>
            <a:ext cx="2759793" cy="107602"/>
          </a:xfrm>
          <a:prstGeom prst="rect">
            <a:avLst/>
          </a:prstGeom>
          <a:gradFill flip="none" rotWithShape="1">
            <a:gsLst>
              <a:gs pos="0">
                <a:schemeClr val="accent3">
                  <a:lumMod val="5000"/>
                  <a:lumOff val="95000"/>
                </a:schemeClr>
              </a:gs>
              <a:gs pos="37000">
                <a:schemeClr val="accent3">
                  <a:lumMod val="45000"/>
                  <a:lumOff val="55000"/>
                </a:schemeClr>
              </a:gs>
              <a:gs pos="100000">
                <a:srgbClr val="28728A"/>
              </a:gs>
            </a:gsLst>
            <a:lin ang="21000000" scaled="0"/>
            <a:tileRect/>
          </a:gradFill>
          <a:ln>
            <a:solidFill>
              <a:srgbClr val="02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 name="Rectangle 42">
            <a:extLst>
              <a:ext uri="{FF2B5EF4-FFF2-40B4-BE49-F238E27FC236}">
                <a16:creationId xmlns:a16="http://schemas.microsoft.com/office/drawing/2014/main" id="{A9E9F393-4003-404E-BCBF-F3A74E077FC2}"/>
              </a:ext>
            </a:extLst>
          </p:cNvPr>
          <p:cNvSpPr/>
          <p:nvPr/>
        </p:nvSpPr>
        <p:spPr>
          <a:xfrm>
            <a:off x="638253" y="3397209"/>
            <a:ext cx="568489" cy="369332"/>
          </a:xfrm>
          <a:prstGeom prst="rect">
            <a:avLst/>
          </a:prstGeom>
        </p:spPr>
        <p:txBody>
          <a:bodyPr wrap="none">
            <a:spAutoFit/>
          </a:bodyPr>
          <a:lstStyle/>
          <a:p>
            <a:r>
              <a:rPr lang="fr-FR" dirty="0" err="1"/>
              <a:t>Low</a:t>
            </a:r>
            <a:endParaRPr lang="fr-FR" dirty="0"/>
          </a:p>
        </p:txBody>
      </p:sp>
      <p:sp>
        <p:nvSpPr>
          <p:cNvPr id="44" name="Rectangle 43">
            <a:extLst>
              <a:ext uri="{FF2B5EF4-FFF2-40B4-BE49-F238E27FC236}">
                <a16:creationId xmlns:a16="http://schemas.microsoft.com/office/drawing/2014/main" id="{0060E7FE-E425-F248-908C-FAA38D60E89E}"/>
              </a:ext>
            </a:extLst>
          </p:cNvPr>
          <p:cNvSpPr/>
          <p:nvPr/>
        </p:nvSpPr>
        <p:spPr>
          <a:xfrm>
            <a:off x="2652285" y="3428923"/>
            <a:ext cx="1187248" cy="369332"/>
          </a:xfrm>
          <a:prstGeom prst="rect">
            <a:avLst/>
          </a:prstGeom>
        </p:spPr>
        <p:txBody>
          <a:bodyPr wrap="none">
            <a:spAutoFit/>
          </a:bodyPr>
          <a:lstStyle/>
          <a:p>
            <a:r>
              <a:rPr lang="fr-FR" dirty="0" err="1"/>
              <a:t>Systematic</a:t>
            </a:r>
            <a:endParaRPr lang="fr-FR" dirty="0"/>
          </a:p>
        </p:txBody>
      </p:sp>
      <p:cxnSp>
        <p:nvCxnSpPr>
          <p:cNvPr id="46" name="Connecteur droit avec flèche 45">
            <a:extLst>
              <a:ext uri="{FF2B5EF4-FFF2-40B4-BE49-F238E27FC236}">
                <a16:creationId xmlns:a16="http://schemas.microsoft.com/office/drawing/2014/main" id="{C69AC933-FBE0-F844-811B-BA6D5A3DD935}"/>
              </a:ext>
            </a:extLst>
          </p:cNvPr>
          <p:cNvCxnSpPr>
            <a:stCxn id="39" idx="2"/>
          </p:cNvCxnSpPr>
          <p:nvPr/>
        </p:nvCxnSpPr>
        <p:spPr>
          <a:xfrm flipH="1">
            <a:off x="2207336" y="2566793"/>
            <a:ext cx="1" cy="403208"/>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7" name="Connecteur droit avec flèche 46">
            <a:extLst>
              <a:ext uri="{FF2B5EF4-FFF2-40B4-BE49-F238E27FC236}">
                <a16:creationId xmlns:a16="http://schemas.microsoft.com/office/drawing/2014/main" id="{A83E09F7-B9C4-7A47-8BEC-69B590D5B302}"/>
              </a:ext>
            </a:extLst>
          </p:cNvPr>
          <p:cNvCxnSpPr/>
          <p:nvPr/>
        </p:nvCxnSpPr>
        <p:spPr>
          <a:xfrm flipH="1">
            <a:off x="922496" y="3864244"/>
            <a:ext cx="1" cy="403208"/>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48" name="Rectangle 47">
            <a:extLst>
              <a:ext uri="{FF2B5EF4-FFF2-40B4-BE49-F238E27FC236}">
                <a16:creationId xmlns:a16="http://schemas.microsoft.com/office/drawing/2014/main" id="{68288D97-45BB-5D48-A9BA-9FDF0BE2AFD8}"/>
              </a:ext>
            </a:extLst>
          </p:cNvPr>
          <p:cNvSpPr/>
          <p:nvPr/>
        </p:nvSpPr>
        <p:spPr>
          <a:xfrm>
            <a:off x="394691" y="4328900"/>
            <a:ext cx="1055610" cy="646331"/>
          </a:xfrm>
          <a:prstGeom prst="rect">
            <a:avLst/>
          </a:prstGeom>
        </p:spPr>
        <p:txBody>
          <a:bodyPr wrap="none">
            <a:spAutoFit/>
          </a:bodyPr>
          <a:lstStyle/>
          <a:p>
            <a:pPr algn="ctr"/>
            <a:r>
              <a:rPr lang="fr-FR" dirty="0"/>
              <a:t>Narrative</a:t>
            </a:r>
          </a:p>
          <a:p>
            <a:pPr algn="ctr"/>
            <a:r>
              <a:rPr lang="fr-FR" dirty="0"/>
              <a:t> </a:t>
            </a:r>
            <a:r>
              <a:rPr lang="fr-FR" dirty="0" err="1"/>
              <a:t>review</a:t>
            </a:r>
            <a:endParaRPr lang="fr-FR" dirty="0"/>
          </a:p>
        </p:txBody>
      </p:sp>
      <p:cxnSp>
        <p:nvCxnSpPr>
          <p:cNvPr id="49" name="Connecteur droit avec flèche 48">
            <a:extLst>
              <a:ext uri="{FF2B5EF4-FFF2-40B4-BE49-F238E27FC236}">
                <a16:creationId xmlns:a16="http://schemas.microsoft.com/office/drawing/2014/main" id="{083C583D-4AA6-B746-81B4-BFFBE13CE963}"/>
              </a:ext>
            </a:extLst>
          </p:cNvPr>
          <p:cNvCxnSpPr/>
          <p:nvPr/>
        </p:nvCxnSpPr>
        <p:spPr>
          <a:xfrm flipH="1">
            <a:off x="3328720" y="3874975"/>
            <a:ext cx="1" cy="403208"/>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0" name="Rectangle 49">
            <a:extLst>
              <a:ext uri="{FF2B5EF4-FFF2-40B4-BE49-F238E27FC236}">
                <a16:creationId xmlns:a16="http://schemas.microsoft.com/office/drawing/2014/main" id="{5E20CFAB-E79F-9449-9851-C109AA95FE8B}"/>
              </a:ext>
            </a:extLst>
          </p:cNvPr>
          <p:cNvSpPr/>
          <p:nvPr/>
        </p:nvSpPr>
        <p:spPr>
          <a:xfrm>
            <a:off x="2850316" y="4336912"/>
            <a:ext cx="1240148" cy="646331"/>
          </a:xfrm>
          <a:prstGeom prst="rect">
            <a:avLst/>
          </a:prstGeom>
        </p:spPr>
        <p:txBody>
          <a:bodyPr wrap="none">
            <a:spAutoFit/>
          </a:bodyPr>
          <a:lstStyle/>
          <a:p>
            <a:pPr algn="ctr"/>
            <a:r>
              <a:rPr lang="fr-FR" dirty="0" err="1"/>
              <a:t>Systematic</a:t>
            </a:r>
            <a:r>
              <a:rPr lang="fr-FR" dirty="0"/>
              <a:t> </a:t>
            </a:r>
          </a:p>
          <a:p>
            <a:pPr algn="ctr"/>
            <a:r>
              <a:rPr lang="fr-FR" dirty="0" err="1"/>
              <a:t>maps</a:t>
            </a:r>
            <a:endParaRPr lang="fr-FR" dirty="0"/>
          </a:p>
        </p:txBody>
      </p:sp>
      <p:cxnSp>
        <p:nvCxnSpPr>
          <p:cNvPr id="51" name="Connecteur droit avec flèche 50">
            <a:extLst>
              <a:ext uri="{FF2B5EF4-FFF2-40B4-BE49-F238E27FC236}">
                <a16:creationId xmlns:a16="http://schemas.microsoft.com/office/drawing/2014/main" id="{B827F12D-FF95-FD43-85D3-85207605CA36}"/>
              </a:ext>
            </a:extLst>
          </p:cNvPr>
          <p:cNvCxnSpPr/>
          <p:nvPr/>
        </p:nvCxnSpPr>
        <p:spPr>
          <a:xfrm flipH="1">
            <a:off x="2425053" y="3849217"/>
            <a:ext cx="1" cy="403208"/>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a:extLst>
              <a:ext uri="{FF2B5EF4-FFF2-40B4-BE49-F238E27FC236}">
                <a16:creationId xmlns:a16="http://schemas.microsoft.com/office/drawing/2014/main" id="{8F5053EA-9EA5-3247-8A2F-DB03ED8EBDCE}"/>
              </a:ext>
            </a:extLst>
          </p:cNvPr>
          <p:cNvSpPr/>
          <p:nvPr/>
        </p:nvSpPr>
        <p:spPr>
          <a:xfrm>
            <a:off x="1855079" y="4324033"/>
            <a:ext cx="1088438" cy="646331"/>
          </a:xfrm>
          <a:prstGeom prst="rect">
            <a:avLst/>
          </a:prstGeom>
        </p:spPr>
        <p:txBody>
          <a:bodyPr wrap="none">
            <a:spAutoFit/>
          </a:bodyPr>
          <a:lstStyle/>
          <a:p>
            <a:pPr algn="ctr"/>
            <a:r>
              <a:rPr lang="fr-FR" dirty="0" err="1"/>
              <a:t>Scopping</a:t>
            </a:r>
            <a:r>
              <a:rPr lang="fr-FR" dirty="0"/>
              <a:t> </a:t>
            </a:r>
          </a:p>
          <a:p>
            <a:pPr algn="ctr"/>
            <a:r>
              <a:rPr lang="fr-FR" dirty="0" err="1"/>
              <a:t>review</a:t>
            </a:r>
            <a:endParaRPr lang="fr-FR" dirty="0"/>
          </a:p>
        </p:txBody>
      </p:sp>
      <p:sp>
        <p:nvSpPr>
          <p:cNvPr id="53" name="Rectangle 52">
            <a:extLst>
              <a:ext uri="{FF2B5EF4-FFF2-40B4-BE49-F238E27FC236}">
                <a16:creationId xmlns:a16="http://schemas.microsoft.com/office/drawing/2014/main" id="{CE59D204-B591-3847-987E-71AD0B9F069E}"/>
              </a:ext>
            </a:extLst>
          </p:cNvPr>
          <p:cNvSpPr/>
          <p:nvPr/>
        </p:nvSpPr>
        <p:spPr>
          <a:xfrm>
            <a:off x="6090724" y="3011588"/>
            <a:ext cx="3120920" cy="369332"/>
          </a:xfrm>
          <a:prstGeom prst="rect">
            <a:avLst/>
          </a:prstGeom>
        </p:spPr>
        <p:txBody>
          <a:bodyPr wrap="square">
            <a:spAutoFit/>
          </a:bodyPr>
          <a:lstStyle/>
          <a:p>
            <a:r>
              <a:rPr lang="fr-FR" i="1" dirty="0">
                <a:solidFill>
                  <a:srgbClr val="28728A"/>
                </a:solidFill>
              </a:rPr>
              <a:t>Effort to </a:t>
            </a:r>
            <a:r>
              <a:rPr lang="fr-FR" i="1" dirty="0" err="1">
                <a:solidFill>
                  <a:srgbClr val="28728A"/>
                </a:solidFill>
              </a:rPr>
              <a:t>find</a:t>
            </a:r>
            <a:r>
              <a:rPr lang="fr-FR" i="1" dirty="0">
                <a:solidFill>
                  <a:srgbClr val="28728A"/>
                </a:solidFill>
              </a:rPr>
              <a:t> the </a:t>
            </a:r>
            <a:r>
              <a:rPr lang="fr-FR" i="1" dirty="0" err="1">
                <a:solidFill>
                  <a:srgbClr val="28728A"/>
                </a:solidFill>
              </a:rPr>
              <a:t>papers</a:t>
            </a:r>
            <a:r>
              <a:rPr lang="fr-FR" i="1" dirty="0">
                <a:solidFill>
                  <a:srgbClr val="28728A"/>
                </a:solidFill>
              </a:rPr>
              <a:t>:</a:t>
            </a:r>
          </a:p>
        </p:txBody>
      </p:sp>
      <p:sp>
        <p:nvSpPr>
          <p:cNvPr id="54" name="Rectangle 53">
            <a:extLst>
              <a:ext uri="{FF2B5EF4-FFF2-40B4-BE49-F238E27FC236}">
                <a16:creationId xmlns:a16="http://schemas.microsoft.com/office/drawing/2014/main" id="{CD4D9C67-1E4C-8B4F-BB8D-1EAA84B85BF2}"/>
              </a:ext>
            </a:extLst>
          </p:cNvPr>
          <p:cNvSpPr/>
          <p:nvPr/>
        </p:nvSpPr>
        <p:spPr>
          <a:xfrm>
            <a:off x="5942518" y="3352292"/>
            <a:ext cx="2759793" cy="107602"/>
          </a:xfrm>
          <a:prstGeom prst="rect">
            <a:avLst/>
          </a:prstGeom>
          <a:gradFill flip="none" rotWithShape="1">
            <a:gsLst>
              <a:gs pos="0">
                <a:schemeClr val="accent3">
                  <a:lumMod val="5000"/>
                  <a:lumOff val="95000"/>
                </a:schemeClr>
              </a:gs>
              <a:gs pos="37000">
                <a:schemeClr val="accent3">
                  <a:lumMod val="45000"/>
                  <a:lumOff val="55000"/>
                </a:schemeClr>
              </a:gs>
              <a:gs pos="100000">
                <a:srgbClr val="28728A"/>
              </a:gs>
            </a:gsLst>
            <a:lin ang="21000000" scaled="0"/>
            <a:tileRect/>
          </a:gradFill>
          <a:ln>
            <a:solidFill>
              <a:srgbClr val="02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5" name="Rectangle 54">
            <a:extLst>
              <a:ext uri="{FF2B5EF4-FFF2-40B4-BE49-F238E27FC236}">
                <a16:creationId xmlns:a16="http://schemas.microsoft.com/office/drawing/2014/main" id="{3B64A10C-3AF7-6C47-8B68-30B2A04428DE}"/>
              </a:ext>
            </a:extLst>
          </p:cNvPr>
          <p:cNvSpPr/>
          <p:nvPr/>
        </p:nvSpPr>
        <p:spPr>
          <a:xfrm>
            <a:off x="5671237" y="3460220"/>
            <a:ext cx="1114664" cy="369332"/>
          </a:xfrm>
          <a:prstGeom prst="rect">
            <a:avLst/>
          </a:prstGeom>
        </p:spPr>
        <p:txBody>
          <a:bodyPr wrap="none">
            <a:spAutoFit/>
          </a:bodyPr>
          <a:lstStyle/>
          <a:p>
            <a:r>
              <a:rPr lang="fr-FR" dirty="0" err="1"/>
              <a:t>Moderate</a:t>
            </a:r>
            <a:endParaRPr lang="fr-FR" dirty="0"/>
          </a:p>
        </p:txBody>
      </p:sp>
      <p:sp>
        <p:nvSpPr>
          <p:cNvPr id="56" name="Rectangle 55">
            <a:extLst>
              <a:ext uri="{FF2B5EF4-FFF2-40B4-BE49-F238E27FC236}">
                <a16:creationId xmlns:a16="http://schemas.microsoft.com/office/drawing/2014/main" id="{6C3D99FF-B4C0-5C41-8756-D64C478A66F0}"/>
              </a:ext>
            </a:extLst>
          </p:cNvPr>
          <p:cNvSpPr/>
          <p:nvPr/>
        </p:nvSpPr>
        <p:spPr>
          <a:xfrm>
            <a:off x="7786344" y="3428181"/>
            <a:ext cx="1187248" cy="369332"/>
          </a:xfrm>
          <a:prstGeom prst="rect">
            <a:avLst/>
          </a:prstGeom>
        </p:spPr>
        <p:txBody>
          <a:bodyPr wrap="none">
            <a:spAutoFit/>
          </a:bodyPr>
          <a:lstStyle/>
          <a:p>
            <a:r>
              <a:rPr lang="fr-FR" dirty="0" err="1"/>
              <a:t>Systematic</a:t>
            </a:r>
            <a:endParaRPr lang="fr-FR" dirty="0"/>
          </a:p>
        </p:txBody>
      </p:sp>
      <p:cxnSp>
        <p:nvCxnSpPr>
          <p:cNvPr id="57" name="Connecteur droit avec flèche 56">
            <a:extLst>
              <a:ext uri="{FF2B5EF4-FFF2-40B4-BE49-F238E27FC236}">
                <a16:creationId xmlns:a16="http://schemas.microsoft.com/office/drawing/2014/main" id="{44EA1E8F-9CA5-284A-BD1F-9236FE0DB3C2}"/>
              </a:ext>
            </a:extLst>
          </p:cNvPr>
          <p:cNvCxnSpPr/>
          <p:nvPr/>
        </p:nvCxnSpPr>
        <p:spPr>
          <a:xfrm flipH="1">
            <a:off x="7583380" y="2549957"/>
            <a:ext cx="1" cy="403208"/>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8" name="Connecteur droit avec flèche 57">
            <a:extLst>
              <a:ext uri="{FF2B5EF4-FFF2-40B4-BE49-F238E27FC236}">
                <a16:creationId xmlns:a16="http://schemas.microsoft.com/office/drawing/2014/main" id="{25CB1EB1-22EF-6941-9AC0-CB1C2B4ACA81}"/>
              </a:ext>
            </a:extLst>
          </p:cNvPr>
          <p:cNvCxnSpPr/>
          <p:nvPr/>
        </p:nvCxnSpPr>
        <p:spPr>
          <a:xfrm flipH="1">
            <a:off x="6157031" y="3838470"/>
            <a:ext cx="1" cy="403208"/>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59" name="Rectangle 58">
            <a:extLst>
              <a:ext uri="{FF2B5EF4-FFF2-40B4-BE49-F238E27FC236}">
                <a16:creationId xmlns:a16="http://schemas.microsoft.com/office/drawing/2014/main" id="{98CCEA65-BB40-5B4E-8A46-AF10834DEE4F}"/>
              </a:ext>
            </a:extLst>
          </p:cNvPr>
          <p:cNvSpPr/>
          <p:nvPr/>
        </p:nvSpPr>
        <p:spPr>
          <a:xfrm>
            <a:off x="5750766" y="4284351"/>
            <a:ext cx="812530" cy="646331"/>
          </a:xfrm>
          <a:prstGeom prst="rect">
            <a:avLst/>
          </a:prstGeom>
        </p:spPr>
        <p:txBody>
          <a:bodyPr wrap="none">
            <a:spAutoFit/>
          </a:bodyPr>
          <a:lstStyle/>
          <a:p>
            <a:pPr algn="ctr"/>
            <a:r>
              <a:rPr lang="fr-FR" dirty="0"/>
              <a:t>Rapid</a:t>
            </a:r>
          </a:p>
          <a:p>
            <a:pPr algn="ctr"/>
            <a:r>
              <a:rPr lang="fr-FR" dirty="0" err="1"/>
              <a:t>review</a:t>
            </a:r>
            <a:endParaRPr lang="fr-FR" dirty="0"/>
          </a:p>
        </p:txBody>
      </p:sp>
      <p:cxnSp>
        <p:nvCxnSpPr>
          <p:cNvPr id="60" name="Connecteur droit avec flèche 59">
            <a:extLst>
              <a:ext uri="{FF2B5EF4-FFF2-40B4-BE49-F238E27FC236}">
                <a16:creationId xmlns:a16="http://schemas.microsoft.com/office/drawing/2014/main" id="{0CD35899-6860-C844-B096-6349950714F3}"/>
              </a:ext>
            </a:extLst>
          </p:cNvPr>
          <p:cNvCxnSpPr/>
          <p:nvPr/>
        </p:nvCxnSpPr>
        <p:spPr>
          <a:xfrm flipH="1">
            <a:off x="8347919" y="3849217"/>
            <a:ext cx="1" cy="403208"/>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1" name="Rectangle 60">
            <a:extLst>
              <a:ext uri="{FF2B5EF4-FFF2-40B4-BE49-F238E27FC236}">
                <a16:creationId xmlns:a16="http://schemas.microsoft.com/office/drawing/2014/main" id="{B4A87067-A4BB-0044-AB66-845C82D379BD}"/>
              </a:ext>
            </a:extLst>
          </p:cNvPr>
          <p:cNvSpPr/>
          <p:nvPr/>
        </p:nvSpPr>
        <p:spPr>
          <a:xfrm>
            <a:off x="7588673" y="4311154"/>
            <a:ext cx="1544270" cy="369332"/>
          </a:xfrm>
          <a:prstGeom prst="rect">
            <a:avLst/>
          </a:prstGeom>
        </p:spPr>
        <p:txBody>
          <a:bodyPr wrap="none">
            <a:spAutoFit/>
          </a:bodyPr>
          <a:lstStyle/>
          <a:p>
            <a:pPr algn="ctr"/>
            <a:r>
              <a:rPr lang="fr-FR" dirty="0"/>
              <a:t>Meta-analyses</a:t>
            </a:r>
          </a:p>
        </p:txBody>
      </p:sp>
      <p:sp>
        <p:nvSpPr>
          <p:cNvPr id="62" name="Rectangle 61">
            <a:extLst>
              <a:ext uri="{FF2B5EF4-FFF2-40B4-BE49-F238E27FC236}">
                <a16:creationId xmlns:a16="http://schemas.microsoft.com/office/drawing/2014/main" id="{BD1B8C52-FD14-034A-83FA-7A2197BB2C39}"/>
              </a:ext>
            </a:extLst>
          </p:cNvPr>
          <p:cNvSpPr/>
          <p:nvPr/>
        </p:nvSpPr>
        <p:spPr>
          <a:xfrm>
            <a:off x="6403307" y="5147613"/>
            <a:ext cx="2646365" cy="369332"/>
          </a:xfrm>
          <a:prstGeom prst="rect">
            <a:avLst/>
          </a:prstGeom>
        </p:spPr>
        <p:txBody>
          <a:bodyPr wrap="none">
            <a:spAutoFit/>
          </a:bodyPr>
          <a:lstStyle/>
          <a:p>
            <a:r>
              <a:rPr lang="fr-FR" i="1" dirty="0">
                <a:solidFill>
                  <a:srgbClr val="28728A"/>
                </a:solidFill>
              </a:rPr>
              <a:t>Type of </a:t>
            </a:r>
            <a:r>
              <a:rPr lang="fr-FR" i="1" dirty="0" err="1">
                <a:solidFill>
                  <a:srgbClr val="28728A"/>
                </a:solidFill>
              </a:rPr>
              <a:t>paper</a:t>
            </a:r>
            <a:r>
              <a:rPr lang="fr-FR" i="1" dirty="0">
                <a:solidFill>
                  <a:srgbClr val="28728A"/>
                </a:solidFill>
              </a:rPr>
              <a:t> </a:t>
            </a:r>
            <a:r>
              <a:rPr lang="fr-FR" i="1" dirty="0" err="1">
                <a:solidFill>
                  <a:srgbClr val="28728A"/>
                </a:solidFill>
              </a:rPr>
              <a:t>synthesised</a:t>
            </a:r>
            <a:r>
              <a:rPr lang="fr-FR" i="1" dirty="0">
                <a:solidFill>
                  <a:srgbClr val="28728A"/>
                </a:solidFill>
              </a:rPr>
              <a:t>:</a:t>
            </a:r>
          </a:p>
        </p:txBody>
      </p:sp>
      <p:cxnSp>
        <p:nvCxnSpPr>
          <p:cNvPr id="63" name="Connecteur droit 62">
            <a:extLst>
              <a:ext uri="{FF2B5EF4-FFF2-40B4-BE49-F238E27FC236}">
                <a16:creationId xmlns:a16="http://schemas.microsoft.com/office/drawing/2014/main" id="{6F58BA31-5D2A-E048-B05F-142B7452D050}"/>
              </a:ext>
            </a:extLst>
          </p:cNvPr>
          <p:cNvCxnSpPr>
            <a:cxnSpLocks/>
          </p:cNvCxnSpPr>
          <p:nvPr/>
        </p:nvCxnSpPr>
        <p:spPr>
          <a:xfrm>
            <a:off x="6403307" y="5655421"/>
            <a:ext cx="2570285" cy="0"/>
          </a:xfrm>
          <a:prstGeom prst="line">
            <a:avLst/>
          </a:prstGeom>
          <a:ln>
            <a:solidFill>
              <a:srgbClr val="020000"/>
            </a:solidFill>
          </a:ln>
          <a:effectLst/>
        </p:spPr>
        <p:style>
          <a:lnRef idx="2">
            <a:schemeClr val="accent1"/>
          </a:lnRef>
          <a:fillRef idx="0">
            <a:schemeClr val="accent1"/>
          </a:fillRef>
          <a:effectRef idx="1">
            <a:schemeClr val="accent1"/>
          </a:effectRef>
          <a:fontRef idx="minor">
            <a:schemeClr val="tx1"/>
          </a:fontRef>
        </p:style>
      </p:cxnSp>
      <p:sp>
        <p:nvSpPr>
          <p:cNvPr id="64" name="Rectangle 63">
            <a:extLst>
              <a:ext uri="{FF2B5EF4-FFF2-40B4-BE49-F238E27FC236}">
                <a16:creationId xmlns:a16="http://schemas.microsoft.com/office/drawing/2014/main" id="{F79EB1D0-B84F-8C41-BBBD-523F5FBBE60B}"/>
              </a:ext>
            </a:extLst>
          </p:cNvPr>
          <p:cNvSpPr/>
          <p:nvPr/>
        </p:nvSpPr>
        <p:spPr>
          <a:xfrm>
            <a:off x="7567029" y="5482004"/>
            <a:ext cx="364202" cy="369332"/>
          </a:xfrm>
          <a:prstGeom prst="rect">
            <a:avLst/>
          </a:prstGeom>
        </p:spPr>
        <p:txBody>
          <a:bodyPr wrap="none">
            <a:spAutoFit/>
          </a:bodyPr>
          <a:lstStyle/>
          <a:p>
            <a:r>
              <a:rPr lang="fr-FR" dirty="0"/>
              <a:t>//</a:t>
            </a:r>
          </a:p>
        </p:txBody>
      </p:sp>
      <p:sp>
        <p:nvSpPr>
          <p:cNvPr id="65" name="Rectangle 64">
            <a:extLst>
              <a:ext uri="{FF2B5EF4-FFF2-40B4-BE49-F238E27FC236}">
                <a16:creationId xmlns:a16="http://schemas.microsoft.com/office/drawing/2014/main" id="{0F885455-80CE-A343-A6AD-81601C2BFF72}"/>
              </a:ext>
            </a:extLst>
          </p:cNvPr>
          <p:cNvSpPr/>
          <p:nvPr/>
        </p:nvSpPr>
        <p:spPr>
          <a:xfrm>
            <a:off x="5526123" y="5619688"/>
            <a:ext cx="1844929" cy="369332"/>
          </a:xfrm>
          <a:prstGeom prst="rect">
            <a:avLst/>
          </a:prstGeom>
        </p:spPr>
        <p:txBody>
          <a:bodyPr wrap="none">
            <a:spAutoFit/>
          </a:bodyPr>
          <a:lstStyle/>
          <a:p>
            <a:r>
              <a:rPr lang="fr-FR" dirty="0" err="1"/>
              <a:t>Primary</a:t>
            </a:r>
            <a:r>
              <a:rPr lang="fr-FR" dirty="0"/>
              <a:t> </a:t>
            </a:r>
            <a:r>
              <a:rPr lang="fr-FR" dirty="0" err="1"/>
              <a:t>research</a:t>
            </a:r>
            <a:endParaRPr lang="fr-FR" dirty="0"/>
          </a:p>
        </p:txBody>
      </p:sp>
      <p:sp>
        <p:nvSpPr>
          <p:cNvPr id="66" name="Rectangle 65">
            <a:extLst>
              <a:ext uri="{FF2B5EF4-FFF2-40B4-BE49-F238E27FC236}">
                <a16:creationId xmlns:a16="http://schemas.microsoft.com/office/drawing/2014/main" id="{3AC65D0A-65D6-9F4D-B645-8A9B0D87A757}"/>
              </a:ext>
            </a:extLst>
          </p:cNvPr>
          <p:cNvSpPr/>
          <p:nvPr/>
        </p:nvSpPr>
        <p:spPr>
          <a:xfrm>
            <a:off x="8090953" y="5649786"/>
            <a:ext cx="1120691" cy="369332"/>
          </a:xfrm>
          <a:prstGeom prst="rect">
            <a:avLst/>
          </a:prstGeom>
        </p:spPr>
        <p:txBody>
          <a:bodyPr wrap="none">
            <a:spAutoFit/>
          </a:bodyPr>
          <a:lstStyle/>
          <a:p>
            <a:r>
              <a:rPr lang="fr-FR" dirty="0" err="1"/>
              <a:t>Syntheses</a:t>
            </a:r>
            <a:endParaRPr lang="fr-FR" dirty="0"/>
          </a:p>
        </p:txBody>
      </p:sp>
      <p:cxnSp>
        <p:nvCxnSpPr>
          <p:cNvPr id="68" name="Connecteur droit avec flèche 67">
            <a:extLst>
              <a:ext uri="{FF2B5EF4-FFF2-40B4-BE49-F238E27FC236}">
                <a16:creationId xmlns:a16="http://schemas.microsoft.com/office/drawing/2014/main" id="{57A9FEF2-40B2-8848-8481-92E3598A703B}"/>
              </a:ext>
            </a:extLst>
          </p:cNvPr>
          <p:cNvCxnSpPr/>
          <p:nvPr/>
        </p:nvCxnSpPr>
        <p:spPr>
          <a:xfrm flipH="1">
            <a:off x="6403306" y="5973948"/>
            <a:ext cx="1" cy="403208"/>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69" name="Rectangle 68">
            <a:extLst>
              <a:ext uri="{FF2B5EF4-FFF2-40B4-BE49-F238E27FC236}">
                <a16:creationId xmlns:a16="http://schemas.microsoft.com/office/drawing/2014/main" id="{D8EC6745-3342-0845-AEA7-C2C8CFBA2430}"/>
              </a:ext>
            </a:extLst>
          </p:cNvPr>
          <p:cNvSpPr/>
          <p:nvPr/>
        </p:nvSpPr>
        <p:spPr>
          <a:xfrm>
            <a:off x="5694265" y="6349196"/>
            <a:ext cx="1418082" cy="369332"/>
          </a:xfrm>
          <a:prstGeom prst="rect">
            <a:avLst/>
          </a:prstGeom>
        </p:spPr>
        <p:txBody>
          <a:bodyPr wrap="none">
            <a:spAutoFit/>
          </a:bodyPr>
          <a:lstStyle/>
          <a:p>
            <a:pPr algn="ctr"/>
            <a:r>
              <a:rPr lang="fr-FR" dirty="0"/>
              <a:t>1</a:t>
            </a:r>
            <a:r>
              <a:rPr lang="fr-FR" baseline="30000" dirty="0"/>
              <a:t>st</a:t>
            </a:r>
            <a:r>
              <a:rPr lang="fr-FR" dirty="0"/>
              <a:t> </a:t>
            </a:r>
            <a:r>
              <a:rPr lang="fr-FR" dirty="0" err="1"/>
              <a:t>order</a:t>
            </a:r>
            <a:r>
              <a:rPr lang="fr-FR" dirty="0"/>
              <a:t> MA</a:t>
            </a:r>
          </a:p>
        </p:txBody>
      </p:sp>
      <p:cxnSp>
        <p:nvCxnSpPr>
          <p:cNvPr id="70" name="Connecteur droit avec flèche 69">
            <a:extLst>
              <a:ext uri="{FF2B5EF4-FFF2-40B4-BE49-F238E27FC236}">
                <a16:creationId xmlns:a16="http://schemas.microsoft.com/office/drawing/2014/main" id="{98589EA4-73FA-C04A-8BEB-9642A1B90C5F}"/>
              </a:ext>
            </a:extLst>
          </p:cNvPr>
          <p:cNvCxnSpPr>
            <a:cxnSpLocks/>
            <a:endCxn id="62" idx="0"/>
          </p:cNvCxnSpPr>
          <p:nvPr/>
        </p:nvCxnSpPr>
        <p:spPr>
          <a:xfrm flipH="1">
            <a:off x="7726490" y="4648773"/>
            <a:ext cx="621430" cy="498840"/>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2" name="Connecteur droit avec flèche 71">
            <a:extLst>
              <a:ext uri="{FF2B5EF4-FFF2-40B4-BE49-F238E27FC236}">
                <a16:creationId xmlns:a16="http://schemas.microsoft.com/office/drawing/2014/main" id="{C0959BCE-DFBC-3340-A067-0FA02AD3C081}"/>
              </a:ext>
            </a:extLst>
          </p:cNvPr>
          <p:cNvCxnSpPr/>
          <p:nvPr/>
        </p:nvCxnSpPr>
        <p:spPr>
          <a:xfrm flipH="1">
            <a:off x="8571072" y="6012679"/>
            <a:ext cx="1" cy="403208"/>
          </a:xfrm>
          <a:prstGeom prst="straightConnector1">
            <a:avLst/>
          </a:prstGeom>
          <a:ln>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73" name="Rectangle 72">
            <a:extLst>
              <a:ext uri="{FF2B5EF4-FFF2-40B4-BE49-F238E27FC236}">
                <a16:creationId xmlns:a16="http://schemas.microsoft.com/office/drawing/2014/main" id="{4CFF9C3B-9724-0440-A584-00F13512BE27}"/>
              </a:ext>
            </a:extLst>
          </p:cNvPr>
          <p:cNvSpPr/>
          <p:nvPr/>
        </p:nvSpPr>
        <p:spPr>
          <a:xfrm>
            <a:off x="7799561" y="6387927"/>
            <a:ext cx="1414233" cy="369332"/>
          </a:xfrm>
          <a:prstGeom prst="rect">
            <a:avLst/>
          </a:prstGeom>
        </p:spPr>
        <p:txBody>
          <a:bodyPr wrap="none">
            <a:spAutoFit/>
          </a:bodyPr>
          <a:lstStyle/>
          <a:p>
            <a:pPr algn="ctr"/>
            <a:r>
              <a:rPr lang="fr-FR" dirty="0"/>
              <a:t>2</a:t>
            </a:r>
            <a:r>
              <a:rPr lang="fr-FR" baseline="30000" dirty="0"/>
              <a:t>nd</a:t>
            </a:r>
            <a:r>
              <a:rPr lang="fr-FR" dirty="0"/>
              <a:t> </a:t>
            </a:r>
            <a:r>
              <a:rPr lang="fr-FR" dirty="0" err="1"/>
              <a:t>order</a:t>
            </a:r>
            <a:r>
              <a:rPr lang="fr-FR" dirty="0"/>
              <a:t> MA</a:t>
            </a:r>
          </a:p>
        </p:txBody>
      </p:sp>
      <p:sp>
        <p:nvSpPr>
          <p:cNvPr id="3" name="Rectangle 2">
            <a:extLst>
              <a:ext uri="{FF2B5EF4-FFF2-40B4-BE49-F238E27FC236}">
                <a16:creationId xmlns:a16="http://schemas.microsoft.com/office/drawing/2014/main" id="{FF72C3E6-E9BF-D145-B4A6-F776EE02B773}"/>
              </a:ext>
            </a:extLst>
          </p:cNvPr>
          <p:cNvSpPr/>
          <p:nvPr/>
        </p:nvSpPr>
        <p:spPr>
          <a:xfrm>
            <a:off x="5563291" y="5086602"/>
            <a:ext cx="3569651" cy="1687719"/>
          </a:xfrm>
          <a:prstGeom prst="rect">
            <a:avLst/>
          </a:prstGeom>
          <a:noFill/>
          <a:ln w="38100">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525861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Strengths</a:t>
            </a:r>
            <a:r>
              <a:rPr lang="fr-FR" dirty="0"/>
              <a:t> of </a:t>
            </a:r>
            <a:r>
              <a:rPr lang="fr-FR" dirty="0" err="1"/>
              <a:t>meta</a:t>
            </a:r>
            <a:r>
              <a:rPr lang="fr-FR" dirty="0"/>
              <a:t>-analyses </a:t>
            </a:r>
          </a:p>
        </p:txBody>
      </p:sp>
      <p:sp>
        <p:nvSpPr>
          <p:cNvPr id="7" name="Espace réservé du numéro de diapositive 6"/>
          <p:cNvSpPr>
            <a:spLocks noGrp="1"/>
          </p:cNvSpPr>
          <p:nvPr>
            <p:ph type="sldNum" sz="quarter" idx="12"/>
          </p:nvPr>
        </p:nvSpPr>
        <p:spPr>
          <a:xfrm>
            <a:off x="375920" y="6051437"/>
            <a:ext cx="638060" cy="234704"/>
          </a:xfrm>
        </p:spPr>
        <p:txBody>
          <a:bodyPr/>
          <a:lstStyle/>
          <a:p>
            <a:fld id="{43B5D603-0D65-E745-B96E-A15BED22DBB9}" type="slidenum">
              <a:rPr lang="fr-FR" smtClean="0">
                <a:latin typeface="Calibri" panose="020F0502020204030204" pitchFamily="34" charset="0"/>
                <a:cs typeface="Calibri" panose="020F0502020204030204" pitchFamily="34" charset="0"/>
              </a:rPr>
              <a:pPr/>
              <a:t>25</a:t>
            </a:fld>
            <a:endParaRPr lang="fr-FR" dirty="0">
              <a:latin typeface="Calibri" panose="020F0502020204030204" pitchFamily="34" charset="0"/>
              <a:cs typeface="Calibri" panose="020F0502020204030204" pitchFamily="34" charset="0"/>
            </a:endParaRPr>
          </a:p>
        </p:txBody>
      </p:sp>
      <p:sp>
        <p:nvSpPr>
          <p:cNvPr id="45" name="TextBox 2">
            <a:extLst>
              <a:ext uri="{FF2B5EF4-FFF2-40B4-BE49-F238E27FC236}">
                <a16:creationId xmlns:a16="http://schemas.microsoft.com/office/drawing/2014/main" id="{6B44CF74-7F42-1348-923F-D093871A22C0}"/>
              </a:ext>
            </a:extLst>
          </p:cNvPr>
          <p:cNvSpPr txBox="1"/>
          <p:nvPr/>
        </p:nvSpPr>
        <p:spPr>
          <a:xfrm>
            <a:off x="304353" y="1405096"/>
            <a:ext cx="6670040" cy="4431983"/>
          </a:xfrm>
          <a:prstGeom prst="rect">
            <a:avLst/>
          </a:prstGeom>
          <a:noFill/>
        </p:spPr>
        <p:txBody>
          <a:bodyPr wrap="square" rtlCol="0">
            <a:spAutoFit/>
          </a:bodyPr>
          <a:lstStyle/>
          <a:p>
            <a:r>
              <a:rPr lang="en-US" sz="2400" dirty="0">
                <a:latin typeface="Gill Sans" charset="0"/>
                <a:ea typeface="Gill Sans" charset="0"/>
                <a:cs typeface="Gill Sans" charset="0"/>
              </a:rPr>
              <a:t>1. See the forest for the trees</a:t>
            </a:r>
          </a:p>
          <a:p>
            <a:r>
              <a:rPr lang="en-US" dirty="0">
                <a:latin typeface="Gill Sans" charset="0"/>
                <a:ea typeface="Gill Sans" charset="0"/>
                <a:cs typeface="Gill Sans" charset="0"/>
              </a:rPr>
              <a:t>(i.e. see effects and relationships that might not be visible in individual studies)</a:t>
            </a:r>
          </a:p>
          <a:p>
            <a:endParaRPr lang="en-US" dirty="0">
              <a:latin typeface="Gill Sans" charset="0"/>
              <a:ea typeface="Gill Sans" charset="0"/>
              <a:cs typeface="Gill Sans" charset="0"/>
            </a:endParaRPr>
          </a:p>
          <a:p>
            <a:r>
              <a:rPr lang="en-US" sz="2400" dirty="0">
                <a:latin typeface="Gill Sans" charset="0"/>
                <a:ea typeface="Gill Sans" charset="0"/>
                <a:cs typeface="Gill Sans" charset="0"/>
              </a:rPr>
              <a:t>2. Synthesize knowledge on controversial issues</a:t>
            </a:r>
          </a:p>
          <a:p>
            <a:r>
              <a:rPr lang="en-US" dirty="0">
                <a:latin typeface="Gill Sans" charset="0"/>
                <a:ea typeface="Gill Sans" charset="0"/>
                <a:cs typeface="Gill Sans" charset="0"/>
              </a:rPr>
              <a:t>(find average effect while trying to minimize bias)</a:t>
            </a:r>
          </a:p>
          <a:p>
            <a:endParaRPr lang="en-US" dirty="0">
              <a:latin typeface="Gill Sans" charset="0"/>
              <a:ea typeface="Gill Sans" charset="0"/>
              <a:cs typeface="Gill Sans" charset="0"/>
            </a:endParaRPr>
          </a:p>
          <a:p>
            <a:r>
              <a:rPr lang="en-US" sz="2400" dirty="0">
                <a:latin typeface="Gill Sans" charset="0"/>
                <a:ea typeface="Gill Sans" charset="0"/>
                <a:cs typeface="Gill Sans" charset="0"/>
              </a:rPr>
              <a:t>3. Can compare apples and oranges </a:t>
            </a:r>
            <a:r>
              <a:rPr lang="en-US" dirty="0">
                <a:latin typeface="Gill Sans" charset="0"/>
                <a:ea typeface="Gill Sans" charset="0"/>
                <a:cs typeface="Gill Sans" charset="0"/>
              </a:rPr>
              <a:t>(to some degree)</a:t>
            </a:r>
          </a:p>
          <a:p>
            <a:r>
              <a:rPr lang="en-US" dirty="0">
                <a:latin typeface="Gill Sans" charset="0"/>
                <a:ea typeface="Gill Sans" charset="0"/>
                <a:cs typeface="Gill Sans" charset="0"/>
              </a:rPr>
              <a:t>(meta-analysis is specifically designed to deal with heterogeneity)</a:t>
            </a:r>
          </a:p>
          <a:p>
            <a:endParaRPr lang="en-US" dirty="0">
              <a:latin typeface="Gill Sans" charset="0"/>
              <a:ea typeface="Gill Sans" charset="0"/>
              <a:cs typeface="Gill Sans" charset="0"/>
            </a:endParaRPr>
          </a:p>
          <a:p>
            <a:r>
              <a:rPr lang="en-US" sz="2400" dirty="0">
                <a:latin typeface="Gill Sans" charset="0"/>
                <a:ea typeface="Gill Sans" charset="0"/>
                <a:cs typeface="Gill Sans" charset="0"/>
              </a:rPr>
              <a:t>4. Identify knowledge gaps</a:t>
            </a:r>
          </a:p>
          <a:p>
            <a:r>
              <a:rPr lang="en-US" dirty="0">
                <a:latin typeface="Gill Sans" charset="0"/>
                <a:ea typeface="Gill Sans" charset="0"/>
                <a:cs typeface="Gill Sans" charset="0"/>
              </a:rPr>
              <a:t>(very important role of meta-analysis!)</a:t>
            </a:r>
          </a:p>
          <a:p>
            <a:endParaRPr lang="en-US" dirty="0">
              <a:latin typeface="Gill Sans" charset="0"/>
              <a:ea typeface="Gill Sans" charset="0"/>
              <a:cs typeface="Gill Sans" charset="0"/>
            </a:endParaRPr>
          </a:p>
          <a:p>
            <a:r>
              <a:rPr lang="en-US" sz="2400" dirty="0">
                <a:latin typeface="Gill Sans" charset="0"/>
                <a:ea typeface="Gill Sans" charset="0"/>
                <a:cs typeface="Gill Sans" charset="0"/>
              </a:rPr>
              <a:t>5. Examine reasons for variation </a:t>
            </a:r>
            <a:r>
              <a:rPr lang="en-US" dirty="0">
                <a:latin typeface="Gill Sans" charset="0"/>
                <a:ea typeface="Gill Sans" charset="0"/>
                <a:cs typeface="Gill Sans" charset="0"/>
              </a:rPr>
              <a:t>(to some degree)</a:t>
            </a:r>
          </a:p>
        </p:txBody>
      </p:sp>
      <p:pic>
        <p:nvPicPr>
          <p:cNvPr id="67" name="Picture 14">
            <a:extLst>
              <a:ext uri="{FF2B5EF4-FFF2-40B4-BE49-F238E27FC236}">
                <a16:creationId xmlns:a16="http://schemas.microsoft.com/office/drawing/2014/main" id="{03BFEDF0-AB98-774C-8724-A1F9652072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4867" y="2465093"/>
            <a:ext cx="797169" cy="797169"/>
          </a:xfrm>
          <a:prstGeom prst="rect">
            <a:avLst/>
          </a:prstGeom>
        </p:spPr>
      </p:pic>
      <p:pic>
        <p:nvPicPr>
          <p:cNvPr id="71" name="Picture 17">
            <a:extLst>
              <a:ext uri="{FF2B5EF4-FFF2-40B4-BE49-F238E27FC236}">
                <a16:creationId xmlns:a16="http://schemas.microsoft.com/office/drawing/2014/main" id="{F54AE0D5-7E89-144B-9BAE-6D85570E6E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9530" y="4341564"/>
            <a:ext cx="1014046" cy="1014046"/>
          </a:xfrm>
          <a:prstGeom prst="rect">
            <a:avLst/>
          </a:prstGeom>
        </p:spPr>
      </p:pic>
      <p:grpSp>
        <p:nvGrpSpPr>
          <p:cNvPr id="74" name="Group 30">
            <a:extLst>
              <a:ext uri="{FF2B5EF4-FFF2-40B4-BE49-F238E27FC236}">
                <a16:creationId xmlns:a16="http://schemas.microsoft.com/office/drawing/2014/main" id="{D7C4272F-52F4-504C-A23B-C42947C6B942}"/>
              </a:ext>
            </a:extLst>
          </p:cNvPr>
          <p:cNvGrpSpPr>
            <a:grpSpLocks noChangeAspect="1"/>
          </p:cNvGrpSpPr>
          <p:nvPr/>
        </p:nvGrpSpPr>
        <p:grpSpPr>
          <a:xfrm>
            <a:off x="6860511" y="3424062"/>
            <a:ext cx="1431052" cy="900237"/>
            <a:chOff x="6764215" y="3391234"/>
            <a:chExt cx="1617785" cy="1017706"/>
          </a:xfrm>
        </p:grpSpPr>
        <p:pic>
          <p:nvPicPr>
            <p:cNvPr id="75" name="Picture 15">
              <a:extLst>
                <a:ext uri="{FF2B5EF4-FFF2-40B4-BE49-F238E27FC236}">
                  <a16:creationId xmlns:a16="http://schemas.microsoft.com/office/drawing/2014/main" id="{3569E551-84F1-BB42-89AE-C3929EE88D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75205" y="3521468"/>
              <a:ext cx="720000" cy="720000"/>
            </a:xfrm>
            <a:prstGeom prst="rect">
              <a:avLst/>
            </a:prstGeom>
          </p:spPr>
        </p:pic>
        <p:pic>
          <p:nvPicPr>
            <p:cNvPr id="76" name="Picture 16">
              <a:extLst>
                <a:ext uri="{FF2B5EF4-FFF2-40B4-BE49-F238E27FC236}">
                  <a16:creationId xmlns:a16="http://schemas.microsoft.com/office/drawing/2014/main" id="{0AA1C80F-5D1D-2849-954F-A6910F632E3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03385" y="3507531"/>
              <a:ext cx="720000" cy="720000"/>
            </a:xfrm>
            <a:prstGeom prst="rect">
              <a:avLst/>
            </a:prstGeom>
          </p:spPr>
        </p:pic>
        <p:sp>
          <p:nvSpPr>
            <p:cNvPr id="77" name="Oval 18">
              <a:extLst>
                <a:ext uri="{FF2B5EF4-FFF2-40B4-BE49-F238E27FC236}">
                  <a16:creationId xmlns:a16="http://schemas.microsoft.com/office/drawing/2014/main" id="{73C6F0D6-BF3D-FA48-B134-BD717CB3593A}"/>
                </a:ext>
              </a:extLst>
            </p:cNvPr>
            <p:cNvSpPr/>
            <p:nvPr/>
          </p:nvSpPr>
          <p:spPr>
            <a:xfrm>
              <a:off x="6764215" y="3391234"/>
              <a:ext cx="1617785" cy="1017706"/>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8" name="Group 28">
            <a:extLst>
              <a:ext uri="{FF2B5EF4-FFF2-40B4-BE49-F238E27FC236}">
                <a16:creationId xmlns:a16="http://schemas.microsoft.com/office/drawing/2014/main" id="{9BD9DA60-0E15-D448-AE17-390AF58CF245}"/>
              </a:ext>
            </a:extLst>
          </p:cNvPr>
          <p:cNvGrpSpPr/>
          <p:nvPr/>
        </p:nvGrpSpPr>
        <p:grpSpPr>
          <a:xfrm>
            <a:off x="6494301" y="5479133"/>
            <a:ext cx="1044361" cy="646874"/>
            <a:chOff x="6387532" y="5479133"/>
            <a:chExt cx="1044361" cy="646874"/>
          </a:xfrm>
        </p:grpSpPr>
        <p:pic>
          <p:nvPicPr>
            <p:cNvPr id="79" name="Picture 21">
              <a:extLst>
                <a:ext uri="{FF2B5EF4-FFF2-40B4-BE49-F238E27FC236}">
                  <a16:creationId xmlns:a16="http://schemas.microsoft.com/office/drawing/2014/main" id="{AFDC4BF8-57CD-D84E-B65F-86DE0C660F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98522" y="5609367"/>
              <a:ext cx="432000" cy="432000"/>
            </a:xfrm>
            <a:prstGeom prst="rect">
              <a:avLst/>
            </a:prstGeom>
          </p:spPr>
        </p:pic>
        <p:pic>
          <p:nvPicPr>
            <p:cNvPr id="80" name="Picture 22">
              <a:extLst>
                <a:ext uri="{FF2B5EF4-FFF2-40B4-BE49-F238E27FC236}">
                  <a16:creationId xmlns:a16="http://schemas.microsoft.com/office/drawing/2014/main" id="{A005BDA8-E91B-4442-A85F-E8472CD1C3B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40016" y="5570172"/>
              <a:ext cx="432000" cy="432000"/>
            </a:xfrm>
            <a:prstGeom prst="rect">
              <a:avLst/>
            </a:prstGeom>
          </p:spPr>
        </p:pic>
        <p:sp>
          <p:nvSpPr>
            <p:cNvPr id="81" name="Oval 23">
              <a:extLst>
                <a:ext uri="{FF2B5EF4-FFF2-40B4-BE49-F238E27FC236}">
                  <a16:creationId xmlns:a16="http://schemas.microsoft.com/office/drawing/2014/main" id="{32A7F340-064E-1043-9AE7-0E7E68C0E341}"/>
                </a:ext>
              </a:extLst>
            </p:cNvPr>
            <p:cNvSpPr/>
            <p:nvPr/>
          </p:nvSpPr>
          <p:spPr>
            <a:xfrm>
              <a:off x="6387532" y="5479133"/>
              <a:ext cx="1044361" cy="64687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2" name="Group 27">
            <a:extLst>
              <a:ext uri="{FF2B5EF4-FFF2-40B4-BE49-F238E27FC236}">
                <a16:creationId xmlns:a16="http://schemas.microsoft.com/office/drawing/2014/main" id="{C552AD00-BC1E-BF4F-9065-62345835FD9A}"/>
              </a:ext>
            </a:extLst>
          </p:cNvPr>
          <p:cNvGrpSpPr/>
          <p:nvPr/>
        </p:nvGrpSpPr>
        <p:grpSpPr>
          <a:xfrm>
            <a:off x="7801204" y="5479133"/>
            <a:ext cx="1044361" cy="671447"/>
            <a:chOff x="7801204" y="5411519"/>
            <a:chExt cx="1044361" cy="671447"/>
          </a:xfrm>
        </p:grpSpPr>
        <p:pic>
          <p:nvPicPr>
            <p:cNvPr id="83" name="Picture 24">
              <a:extLst>
                <a:ext uri="{FF2B5EF4-FFF2-40B4-BE49-F238E27FC236}">
                  <a16:creationId xmlns:a16="http://schemas.microsoft.com/office/drawing/2014/main" id="{59219F6E-09AC-3C41-B255-E9A3CC8138F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95267" y="5442469"/>
              <a:ext cx="576000" cy="576000"/>
            </a:xfrm>
            <a:prstGeom prst="rect">
              <a:avLst/>
            </a:prstGeom>
          </p:spPr>
        </p:pic>
        <p:pic>
          <p:nvPicPr>
            <p:cNvPr id="84" name="Picture 25">
              <a:extLst>
                <a:ext uri="{FF2B5EF4-FFF2-40B4-BE49-F238E27FC236}">
                  <a16:creationId xmlns:a16="http://schemas.microsoft.com/office/drawing/2014/main" id="{29E09DF6-93CE-6446-8C8C-4D643EB49A0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7813562" y="5506966"/>
              <a:ext cx="576000" cy="576000"/>
            </a:xfrm>
            <a:prstGeom prst="rect">
              <a:avLst/>
            </a:prstGeom>
          </p:spPr>
        </p:pic>
        <p:sp>
          <p:nvSpPr>
            <p:cNvPr id="85" name="Oval 26">
              <a:extLst>
                <a:ext uri="{FF2B5EF4-FFF2-40B4-BE49-F238E27FC236}">
                  <a16:creationId xmlns:a16="http://schemas.microsoft.com/office/drawing/2014/main" id="{2959C8EC-1741-B54F-80C4-292588152EF2}"/>
                </a:ext>
              </a:extLst>
            </p:cNvPr>
            <p:cNvSpPr/>
            <p:nvPr/>
          </p:nvSpPr>
          <p:spPr>
            <a:xfrm>
              <a:off x="7801204" y="5411519"/>
              <a:ext cx="1044361" cy="64687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Group 29">
            <a:extLst>
              <a:ext uri="{FF2B5EF4-FFF2-40B4-BE49-F238E27FC236}">
                <a16:creationId xmlns:a16="http://schemas.microsoft.com/office/drawing/2014/main" id="{CA089C82-E77F-B64E-B22E-4BD9461A0EFE}"/>
              </a:ext>
            </a:extLst>
          </p:cNvPr>
          <p:cNvGrpSpPr/>
          <p:nvPr/>
        </p:nvGrpSpPr>
        <p:grpSpPr>
          <a:xfrm>
            <a:off x="6860511" y="1135379"/>
            <a:ext cx="1521489" cy="1393372"/>
            <a:chOff x="6860511" y="1135379"/>
            <a:chExt cx="1521489" cy="1393372"/>
          </a:xfrm>
        </p:grpSpPr>
        <p:pic>
          <p:nvPicPr>
            <p:cNvPr id="87" name="Picture 4">
              <a:extLst>
                <a:ext uri="{FF2B5EF4-FFF2-40B4-BE49-F238E27FC236}">
                  <a16:creationId xmlns:a16="http://schemas.microsoft.com/office/drawing/2014/main" id="{28E37928-E254-A14E-8657-2A580170998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60511" y="1135379"/>
              <a:ext cx="1393372" cy="1393372"/>
            </a:xfrm>
            <a:prstGeom prst="rect">
              <a:avLst/>
            </a:prstGeom>
          </p:spPr>
        </p:pic>
        <p:pic>
          <p:nvPicPr>
            <p:cNvPr id="88" name="Picture 6">
              <a:extLst>
                <a:ext uri="{FF2B5EF4-FFF2-40B4-BE49-F238E27FC236}">
                  <a16:creationId xmlns:a16="http://schemas.microsoft.com/office/drawing/2014/main" id="{31737943-80B4-5E4C-967F-85974EB037D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68343" y="1467897"/>
              <a:ext cx="413657" cy="413657"/>
            </a:xfrm>
            <a:prstGeom prst="rect">
              <a:avLst/>
            </a:prstGeom>
          </p:spPr>
        </p:pic>
      </p:grpSp>
    </p:spTree>
    <p:extLst>
      <p:ext uri="{BB962C8B-B14F-4D97-AF65-F5344CB8AC3E}">
        <p14:creationId xmlns:p14="http://schemas.microsoft.com/office/powerpoint/2010/main" val="12386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5">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5">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5">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5">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uiExpand="1"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Weakness</a:t>
            </a:r>
            <a:r>
              <a:rPr lang="fr-FR" dirty="0"/>
              <a:t> of </a:t>
            </a:r>
            <a:r>
              <a:rPr lang="fr-FR" dirty="0" err="1"/>
              <a:t>meta</a:t>
            </a:r>
            <a:r>
              <a:rPr lang="fr-FR" dirty="0"/>
              <a:t>-analyses </a:t>
            </a:r>
          </a:p>
        </p:txBody>
      </p:sp>
      <p:sp>
        <p:nvSpPr>
          <p:cNvPr id="7" name="Espace réservé du numéro de diapositive 6"/>
          <p:cNvSpPr>
            <a:spLocks noGrp="1"/>
          </p:cNvSpPr>
          <p:nvPr>
            <p:ph type="sldNum" sz="quarter" idx="12"/>
          </p:nvPr>
        </p:nvSpPr>
        <p:spPr>
          <a:xfrm>
            <a:off x="375920" y="6051437"/>
            <a:ext cx="638060" cy="234704"/>
          </a:xfrm>
        </p:spPr>
        <p:txBody>
          <a:bodyPr/>
          <a:lstStyle/>
          <a:p>
            <a:fld id="{43B5D603-0D65-E745-B96E-A15BED22DBB9}" type="slidenum">
              <a:rPr lang="fr-FR" smtClean="0">
                <a:latin typeface="Calibri" panose="020F0502020204030204" pitchFamily="34" charset="0"/>
                <a:cs typeface="Calibri" panose="020F0502020204030204" pitchFamily="34" charset="0"/>
              </a:rPr>
              <a:pPr/>
              <a:t>26</a:t>
            </a:fld>
            <a:endParaRPr lang="fr-FR" dirty="0">
              <a:latin typeface="Calibri" panose="020F0502020204030204" pitchFamily="34" charset="0"/>
              <a:cs typeface="Calibri" panose="020F0502020204030204" pitchFamily="34" charset="0"/>
            </a:endParaRPr>
          </a:p>
        </p:txBody>
      </p:sp>
      <p:sp>
        <p:nvSpPr>
          <p:cNvPr id="22" name="TextBox 2">
            <a:extLst>
              <a:ext uri="{FF2B5EF4-FFF2-40B4-BE49-F238E27FC236}">
                <a16:creationId xmlns:a16="http://schemas.microsoft.com/office/drawing/2014/main" id="{B1A6468F-89DE-EB4F-AB8A-7862B209BAF8}"/>
              </a:ext>
            </a:extLst>
          </p:cNvPr>
          <p:cNvSpPr txBox="1"/>
          <p:nvPr/>
        </p:nvSpPr>
        <p:spPr>
          <a:xfrm>
            <a:off x="304353" y="1405096"/>
            <a:ext cx="6670040" cy="4154984"/>
          </a:xfrm>
          <a:prstGeom prst="rect">
            <a:avLst/>
          </a:prstGeom>
          <a:noFill/>
        </p:spPr>
        <p:txBody>
          <a:bodyPr wrap="square" rtlCol="0">
            <a:spAutoFit/>
          </a:bodyPr>
          <a:lstStyle/>
          <a:p>
            <a:r>
              <a:rPr lang="en-US" sz="2400" dirty="0">
                <a:latin typeface="Gill Sans" charset="0"/>
                <a:ea typeface="Gill Sans" charset="0"/>
                <a:cs typeface="Gill Sans" charset="0"/>
              </a:rPr>
              <a:t>1. See the tree for the forest</a:t>
            </a:r>
          </a:p>
          <a:p>
            <a:r>
              <a:rPr lang="en-US" dirty="0">
                <a:latin typeface="Gill Sans" charset="0"/>
                <a:ea typeface="Gill Sans" charset="0"/>
                <a:cs typeface="Gill Sans" charset="0"/>
              </a:rPr>
              <a:t>(i.e. apply results to individuals)</a:t>
            </a:r>
          </a:p>
          <a:p>
            <a:endParaRPr lang="en-US" dirty="0">
              <a:latin typeface="Gill Sans" charset="0"/>
              <a:ea typeface="Gill Sans" charset="0"/>
              <a:cs typeface="Gill Sans" charset="0"/>
            </a:endParaRPr>
          </a:p>
          <a:p>
            <a:r>
              <a:rPr lang="en-US" sz="2400" dirty="0">
                <a:latin typeface="Gill Sans" charset="0"/>
                <a:ea typeface="Gill Sans" charset="0"/>
                <a:cs typeface="Gill Sans" charset="0"/>
              </a:rPr>
              <a:t>2. Cannot overcome bias</a:t>
            </a:r>
          </a:p>
          <a:p>
            <a:r>
              <a:rPr lang="en-US" dirty="0">
                <a:latin typeface="Gill Sans" charset="0"/>
                <a:ea typeface="Gill Sans" charset="0"/>
                <a:cs typeface="Gill Sans" charset="0"/>
              </a:rPr>
              <a:t>(e.g. partial synthesis, publication bias, subjective methods choices)</a:t>
            </a:r>
          </a:p>
          <a:p>
            <a:endParaRPr lang="en-US" dirty="0">
              <a:latin typeface="Gill Sans" charset="0"/>
              <a:ea typeface="Gill Sans" charset="0"/>
              <a:cs typeface="Gill Sans" charset="0"/>
            </a:endParaRPr>
          </a:p>
          <a:p>
            <a:r>
              <a:rPr lang="en-US" sz="2400" dirty="0">
                <a:latin typeface="Gill Sans" charset="0"/>
                <a:ea typeface="Gill Sans" charset="0"/>
                <a:cs typeface="Gill Sans" charset="0"/>
              </a:rPr>
              <a:t>3. Comparing apples and oranges</a:t>
            </a:r>
            <a:endParaRPr lang="en-US" dirty="0">
              <a:latin typeface="Gill Sans" charset="0"/>
              <a:ea typeface="Gill Sans" charset="0"/>
              <a:cs typeface="Gill Sans" charset="0"/>
            </a:endParaRPr>
          </a:p>
          <a:p>
            <a:r>
              <a:rPr lang="en-US" dirty="0">
                <a:latin typeface="Gill Sans" charset="0"/>
                <a:ea typeface="Gill Sans" charset="0"/>
                <a:cs typeface="Gill Sans" charset="0"/>
              </a:rPr>
              <a:t>(combining things that should not be combined)</a:t>
            </a:r>
          </a:p>
          <a:p>
            <a:endParaRPr lang="en-US" dirty="0">
              <a:latin typeface="Gill Sans" charset="0"/>
              <a:ea typeface="Gill Sans" charset="0"/>
              <a:cs typeface="Gill Sans" charset="0"/>
            </a:endParaRPr>
          </a:p>
          <a:p>
            <a:r>
              <a:rPr lang="en-US" sz="2400" dirty="0">
                <a:latin typeface="Gill Sans" charset="0"/>
                <a:ea typeface="Gill Sans" charset="0"/>
                <a:cs typeface="Gill Sans" charset="0"/>
              </a:rPr>
              <a:t>4. Not representative</a:t>
            </a:r>
          </a:p>
          <a:p>
            <a:r>
              <a:rPr lang="en-US" dirty="0">
                <a:latin typeface="Gill Sans" charset="0"/>
                <a:ea typeface="Gill Sans" charset="0"/>
                <a:cs typeface="Gill Sans" charset="0"/>
              </a:rPr>
              <a:t>(Study population = scientific studies, ≠ population of interest)</a:t>
            </a:r>
          </a:p>
          <a:p>
            <a:endParaRPr lang="en-US" dirty="0">
              <a:latin typeface="Gill Sans" charset="0"/>
              <a:ea typeface="Gill Sans" charset="0"/>
              <a:cs typeface="Gill Sans" charset="0"/>
            </a:endParaRPr>
          </a:p>
          <a:p>
            <a:r>
              <a:rPr lang="en-US" sz="2400" dirty="0">
                <a:latin typeface="Gill Sans" charset="0"/>
                <a:ea typeface="Gill Sans" charset="0"/>
                <a:cs typeface="Gill Sans" charset="0"/>
              </a:rPr>
              <a:t>5. Not able to examine causality</a:t>
            </a:r>
            <a:endParaRPr lang="en-US" dirty="0">
              <a:latin typeface="Gill Sans" charset="0"/>
              <a:ea typeface="Gill Sans" charset="0"/>
              <a:cs typeface="Gill Sans" charset="0"/>
            </a:endParaRPr>
          </a:p>
        </p:txBody>
      </p:sp>
      <p:grpSp>
        <p:nvGrpSpPr>
          <p:cNvPr id="23" name="Group 5">
            <a:extLst>
              <a:ext uri="{FF2B5EF4-FFF2-40B4-BE49-F238E27FC236}">
                <a16:creationId xmlns:a16="http://schemas.microsoft.com/office/drawing/2014/main" id="{341F0E5E-E428-3540-B986-C3F9FFB25F3F}"/>
              </a:ext>
            </a:extLst>
          </p:cNvPr>
          <p:cNvGrpSpPr/>
          <p:nvPr/>
        </p:nvGrpSpPr>
        <p:grpSpPr>
          <a:xfrm>
            <a:off x="6860511" y="1135379"/>
            <a:ext cx="1521489" cy="1393372"/>
            <a:chOff x="6860511" y="1135379"/>
            <a:chExt cx="1521489" cy="1393372"/>
          </a:xfrm>
        </p:grpSpPr>
        <p:pic>
          <p:nvPicPr>
            <p:cNvPr id="24" name="Picture 4">
              <a:extLst>
                <a:ext uri="{FF2B5EF4-FFF2-40B4-BE49-F238E27FC236}">
                  <a16:creationId xmlns:a16="http://schemas.microsoft.com/office/drawing/2014/main" id="{2A995279-8F01-064D-A7D5-DE35B61FFE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0511" y="1135379"/>
              <a:ext cx="1393372" cy="1393372"/>
            </a:xfrm>
            <a:prstGeom prst="rect">
              <a:avLst/>
            </a:prstGeom>
          </p:spPr>
        </p:pic>
        <p:pic>
          <p:nvPicPr>
            <p:cNvPr id="25" name="Picture 31">
              <a:extLst>
                <a:ext uri="{FF2B5EF4-FFF2-40B4-BE49-F238E27FC236}">
                  <a16:creationId xmlns:a16="http://schemas.microsoft.com/office/drawing/2014/main" id="{EF34ED19-397E-6649-96AF-1557399269A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7968001" y="1443324"/>
              <a:ext cx="413999" cy="413999"/>
            </a:xfrm>
            <a:prstGeom prst="rect">
              <a:avLst/>
            </a:prstGeom>
          </p:spPr>
        </p:pic>
      </p:grpSp>
      <p:pic>
        <p:nvPicPr>
          <p:cNvPr id="26" name="Picture 7">
            <a:extLst>
              <a:ext uri="{FF2B5EF4-FFF2-40B4-BE49-F238E27FC236}">
                <a16:creationId xmlns:a16="http://schemas.microsoft.com/office/drawing/2014/main" id="{37603637-B0D2-1449-9EF1-BA634E0EC1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96625" y="2284646"/>
            <a:ext cx="978375" cy="1032283"/>
          </a:xfrm>
          <a:prstGeom prst="rect">
            <a:avLst/>
          </a:prstGeom>
        </p:spPr>
      </p:pic>
      <p:grpSp>
        <p:nvGrpSpPr>
          <p:cNvPr id="27" name="Group 10">
            <a:extLst>
              <a:ext uri="{FF2B5EF4-FFF2-40B4-BE49-F238E27FC236}">
                <a16:creationId xmlns:a16="http://schemas.microsoft.com/office/drawing/2014/main" id="{29D8C5DC-A3A8-614C-8280-C925D66748D4}"/>
              </a:ext>
            </a:extLst>
          </p:cNvPr>
          <p:cNvGrpSpPr/>
          <p:nvPr/>
        </p:nvGrpSpPr>
        <p:grpSpPr>
          <a:xfrm>
            <a:off x="6958690" y="3413195"/>
            <a:ext cx="1634864" cy="637838"/>
            <a:chOff x="6958690" y="3538320"/>
            <a:chExt cx="1634864" cy="637838"/>
          </a:xfrm>
        </p:grpSpPr>
        <p:pic>
          <p:nvPicPr>
            <p:cNvPr id="28" name="Picture 15">
              <a:extLst>
                <a:ext uri="{FF2B5EF4-FFF2-40B4-BE49-F238E27FC236}">
                  <a16:creationId xmlns:a16="http://schemas.microsoft.com/office/drawing/2014/main" id="{60952A91-5D2A-C443-8EA0-E062B61D844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58690" y="3539264"/>
              <a:ext cx="636894" cy="636894"/>
            </a:xfrm>
            <a:prstGeom prst="rect">
              <a:avLst/>
            </a:prstGeom>
          </p:spPr>
        </p:pic>
        <p:pic>
          <p:nvPicPr>
            <p:cNvPr id="29" name="Picture 16">
              <a:extLst>
                <a:ext uri="{FF2B5EF4-FFF2-40B4-BE49-F238E27FC236}">
                  <a16:creationId xmlns:a16="http://schemas.microsoft.com/office/drawing/2014/main" id="{88BDE84C-ACD1-0D46-9045-4453F757F7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56660" y="3538320"/>
              <a:ext cx="636894" cy="636894"/>
            </a:xfrm>
            <a:prstGeom prst="rect">
              <a:avLst/>
            </a:prstGeom>
          </p:spPr>
        </p:pic>
        <p:pic>
          <p:nvPicPr>
            <p:cNvPr id="30" name="Picture 9">
              <a:extLst>
                <a:ext uri="{FF2B5EF4-FFF2-40B4-BE49-F238E27FC236}">
                  <a16:creationId xmlns:a16="http://schemas.microsoft.com/office/drawing/2014/main" id="{4A1F4C66-DEBF-9840-8C02-603F016D92C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90814" y="3704219"/>
              <a:ext cx="386319" cy="386319"/>
            </a:xfrm>
            <a:prstGeom prst="rect">
              <a:avLst/>
            </a:prstGeom>
          </p:spPr>
        </p:pic>
      </p:grpSp>
      <p:pic>
        <p:nvPicPr>
          <p:cNvPr id="31" name="Picture 36">
            <a:extLst>
              <a:ext uri="{FF2B5EF4-FFF2-40B4-BE49-F238E27FC236}">
                <a16:creationId xmlns:a16="http://schemas.microsoft.com/office/drawing/2014/main" id="{7BC5172E-8A96-EE4A-B08D-E38027389AD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72054" y="4281702"/>
            <a:ext cx="1037520" cy="1037520"/>
          </a:xfrm>
          <a:prstGeom prst="rect">
            <a:avLst/>
          </a:prstGeom>
        </p:spPr>
      </p:pic>
      <p:grpSp>
        <p:nvGrpSpPr>
          <p:cNvPr id="32" name="Group 13">
            <a:extLst>
              <a:ext uri="{FF2B5EF4-FFF2-40B4-BE49-F238E27FC236}">
                <a16:creationId xmlns:a16="http://schemas.microsoft.com/office/drawing/2014/main" id="{C7A36866-95C0-EF4C-ABE5-17178FE7FBA0}"/>
              </a:ext>
            </a:extLst>
          </p:cNvPr>
          <p:cNvGrpSpPr/>
          <p:nvPr/>
        </p:nvGrpSpPr>
        <p:grpSpPr>
          <a:xfrm>
            <a:off x="6494301" y="5371206"/>
            <a:ext cx="2351264" cy="779374"/>
            <a:chOff x="6494301" y="5371206"/>
            <a:chExt cx="2351264" cy="779374"/>
          </a:xfrm>
        </p:grpSpPr>
        <p:grpSp>
          <p:nvGrpSpPr>
            <p:cNvPr id="33" name="Group 28">
              <a:extLst>
                <a:ext uri="{FF2B5EF4-FFF2-40B4-BE49-F238E27FC236}">
                  <a16:creationId xmlns:a16="http://schemas.microsoft.com/office/drawing/2014/main" id="{E4EDB6A8-BB25-1F49-BC9C-7C5D6C2DD0E2}"/>
                </a:ext>
              </a:extLst>
            </p:cNvPr>
            <p:cNvGrpSpPr/>
            <p:nvPr/>
          </p:nvGrpSpPr>
          <p:grpSpPr>
            <a:xfrm>
              <a:off x="6494301" y="5479133"/>
              <a:ext cx="1044361" cy="646874"/>
              <a:chOff x="6387532" y="5479133"/>
              <a:chExt cx="1044361" cy="646874"/>
            </a:xfrm>
          </p:grpSpPr>
          <p:pic>
            <p:nvPicPr>
              <p:cNvPr id="39" name="Picture 21">
                <a:extLst>
                  <a:ext uri="{FF2B5EF4-FFF2-40B4-BE49-F238E27FC236}">
                    <a16:creationId xmlns:a16="http://schemas.microsoft.com/office/drawing/2014/main" id="{31547B43-67BB-A74F-B5B8-5883339A97A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98522" y="5609367"/>
                <a:ext cx="432000" cy="432000"/>
              </a:xfrm>
              <a:prstGeom prst="rect">
                <a:avLst/>
              </a:prstGeom>
            </p:spPr>
          </p:pic>
          <p:pic>
            <p:nvPicPr>
              <p:cNvPr id="40" name="Picture 22">
                <a:extLst>
                  <a:ext uri="{FF2B5EF4-FFF2-40B4-BE49-F238E27FC236}">
                    <a16:creationId xmlns:a16="http://schemas.microsoft.com/office/drawing/2014/main" id="{7582834C-EF20-B549-8B60-BB270E93395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40016" y="5570172"/>
                <a:ext cx="432000" cy="432000"/>
              </a:xfrm>
              <a:prstGeom prst="rect">
                <a:avLst/>
              </a:prstGeom>
            </p:spPr>
          </p:pic>
          <p:sp>
            <p:nvSpPr>
              <p:cNvPr id="41" name="Oval 23">
                <a:extLst>
                  <a:ext uri="{FF2B5EF4-FFF2-40B4-BE49-F238E27FC236}">
                    <a16:creationId xmlns:a16="http://schemas.microsoft.com/office/drawing/2014/main" id="{7C674237-1B8F-6840-BFDC-F1FA63C33397}"/>
                  </a:ext>
                </a:extLst>
              </p:cNvPr>
              <p:cNvSpPr/>
              <p:nvPr/>
            </p:nvSpPr>
            <p:spPr>
              <a:xfrm>
                <a:off x="6387532" y="5479133"/>
                <a:ext cx="1044361" cy="64687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 name="Group 27">
              <a:extLst>
                <a:ext uri="{FF2B5EF4-FFF2-40B4-BE49-F238E27FC236}">
                  <a16:creationId xmlns:a16="http://schemas.microsoft.com/office/drawing/2014/main" id="{6AF93EA8-BA6F-3348-9DDF-BB2C662BD0BB}"/>
                </a:ext>
              </a:extLst>
            </p:cNvPr>
            <p:cNvGrpSpPr/>
            <p:nvPr/>
          </p:nvGrpSpPr>
          <p:grpSpPr>
            <a:xfrm>
              <a:off x="7801204" y="5479133"/>
              <a:ext cx="1044361" cy="671447"/>
              <a:chOff x="7801204" y="5411519"/>
              <a:chExt cx="1044361" cy="671447"/>
            </a:xfrm>
          </p:grpSpPr>
          <p:pic>
            <p:nvPicPr>
              <p:cNvPr id="36" name="Picture 24">
                <a:extLst>
                  <a:ext uri="{FF2B5EF4-FFF2-40B4-BE49-F238E27FC236}">
                    <a16:creationId xmlns:a16="http://schemas.microsoft.com/office/drawing/2014/main" id="{83493BFD-C710-564A-847F-C7BE3187F59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95267" y="5442469"/>
                <a:ext cx="576000" cy="576000"/>
              </a:xfrm>
              <a:prstGeom prst="rect">
                <a:avLst/>
              </a:prstGeom>
            </p:spPr>
          </p:pic>
          <p:pic>
            <p:nvPicPr>
              <p:cNvPr id="37" name="Picture 25">
                <a:extLst>
                  <a:ext uri="{FF2B5EF4-FFF2-40B4-BE49-F238E27FC236}">
                    <a16:creationId xmlns:a16="http://schemas.microsoft.com/office/drawing/2014/main" id="{1B7077F7-C32C-A848-90B1-D12B4D1E3FD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flipH="1">
                <a:off x="7813562" y="5506966"/>
                <a:ext cx="576000" cy="576000"/>
              </a:xfrm>
              <a:prstGeom prst="rect">
                <a:avLst/>
              </a:prstGeom>
            </p:spPr>
          </p:pic>
          <p:sp>
            <p:nvSpPr>
              <p:cNvPr id="38" name="Oval 26">
                <a:extLst>
                  <a:ext uri="{FF2B5EF4-FFF2-40B4-BE49-F238E27FC236}">
                    <a16:creationId xmlns:a16="http://schemas.microsoft.com/office/drawing/2014/main" id="{4C0ACD72-094B-2142-B330-E9B6D6E1D778}"/>
                  </a:ext>
                </a:extLst>
              </p:cNvPr>
              <p:cNvSpPr/>
              <p:nvPr/>
            </p:nvSpPr>
            <p:spPr>
              <a:xfrm>
                <a:off x="7801204" y="5411519"/>
                <a:ext cx="1044361" cy="646874"/>
              </a:xfrm>
              <a:prstGeom prst="ellipse">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12">
              <a:extLst>
                <a:ext uri="{FF2B5EF4-FFF2-40B4-BE49-F238E27FC236}">
                  <a16:creationId xmlns:a16="http://schemas.microsoft.com/office/drawing/2014/main" id="{16294DCD-3918-C64A-AB0B-A66388CE34B7}"/>
                </a:ext>
              </a:extLst>
            </p:cNvPr>
            <p:cNvSpPr txBox="1"/>
            <p:nvPr/>
          </p:nvSpPr>
          <p:spPr>
            <a:xfrm>
              <a:off x="7477179" y="5371206"/>
              <a:ext cx="397866" cy="646331"/>
            </a:xfrm>
            <a:prstGeom prst="rect">
              <a:avLst/>
            </a:prstGeom>
            <a:noFill/>
          </p:spPr>
          <p:txBody>
            <a:bodyPr wrap="none" rtlCol="0">
              <a:spAutoFit/>
            </a:bodyPr>
            <a:lstStyle/>
            <a:p>
              <a:r>
                <a:rPr lang="en-US" sz="3600" b="1" dirty="0">
                  <a:solidFill>
                    <a:schemeClr val="accent1"/>
                  </a:solidFill>
                </a:rPr>
                <a:t>?</a:t>
              </a:r>
            </a:p>
          </p:txBody>
        </p:sp>
      </p:grpSp>
    </p:spTree>
    <p:extLst>
      <p:ext uri="{BB962C8B-B14F-4D97-AF65-F5344CB8AC3E}">
        <p14:creationId xmlns:p14="http://schemas.microsoft.com/office/powerpoint/2010/main" val="2433395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xEl>
                                              <p:pRg st="10" end="10"/>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
                                            <p:txEl>
                                              <p:pRg st="12" end="1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Research</a:t>
            </a:r>
            <a:r>
              <a:rPr lang="fr-FR" dirty="0"/>
              <a:t> </a:t>
            </a:r>
            <a:r>
              <a:rPr lang="fr-FR" dirty="0" err="1"/>
              <a:t>synthesis</a:t>
            </a:r>
            <a:r>
              <a:rPr lang="fr-FR" dirty="0"/>
              <a:t> are </a:t>
            </a:r>
            <a:r>
              <a:rPr lang="fr-FR" dirty="0" err="1"/>
              <a:t>trendy</a:t>
            </a:r>
            <a:r>
              <a:rPr lang="fr-FR" dirty="0"/>
              <a:t>…</a:t>
            </a:r>
          </a:p>
        </p:txBody>
      </p:sp>
      <p:sp>
        <p:nvSpPr>
          <p:cNvPr id="7" name="Espace réservé du numéro de diapositive 6"/>
          <p:cNvSpPr>
            <a:spLocks noGrp="1"/>
          </p:cNvSpPr>
          <p:nvPr>
            <p:ph type="sldNum" sz="quarter" idx="12"/>
          </p:nvPr>
        </p:nvSpPr>
        <p:spPr>
          <a:xfrm>
            <a:off x="375920" y="6051437"/>
            <a:ext cx="638060" cy="234704"/>
          </a:xfrm>
        </p:spPr>
        <p:txBody>
          <a:bodyPr/>
          <a:lstStyle/>
          <a:p>
            <a:fld id="{43B5D603-0D65-E745-B96E-A15BED22DBB9}" type="slidenum">
              <a:rPr lang="fr-FR" smtClean="0">
                <a:latin typeface="Calibri" panose="020F0502020204030204" pitchFamily="34" charset="0"/>
                <a:cs typeface="Calibri" panose="020F0502020204030204" pitchFamily="34" charset="0"/>
              </a:rPr>
              <a:pPr/>
              <a:t>27</a:t>
            </a:fld>
            <a:endParaRPr lang="fr-FR" dirty="0">
              <a:latin typeface="Calibri" panose="020F0502020204030204" pitchFamily="34" charset="0"/>
              <a:cs typeface="Calibri" panose="020F0502020204030204" pitchFamily="34" charset="0"/>
            </a:endParaRPr>
          </a:p>
        </p:txBody>
      </p:sp>
      <p:pic>
        <p:nvPicPr>
          <p:cNvPr id="6" name="Image 5">
            <a:extLst>
              <a:ext uri="{FF2B5EF4-FFF2-40B4-BE49-F238E27FC236}">
                <a16:creationId xmlns:a16="http://schemas.microsoft.com/office/drawing/2014/main" id="{695F9229-0071-7241-B9FF-B821BD9842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529" y="1175557"/>
            <a:ext cx="8131364" cy="4865886"/>
          </a:xfrm>
          <a:prstGeom prst="rect">
            <a:avLst/>
          </a:prstGeom>
        </p:spPr>
      </p:pic>
      <p:sp>
        <p:nvSpPr>
          <p:cNvPr id="8" name="Rectangle 7">
            <a:extLst>
              <a:ext uri="{FF2B5EF4-FFF2-40B4-BE49-F238E27FC236}">
                <a16:creationId xmlns:a16="http://schemas.microsoft.com/office/drawing/2014/main" id="{18D7DC86-A291-A146-93D8-B3D51EDDC74C}"/>
              </a:ext>
            </a:extLst>
          </p:cNvPr>
          <p:cNvSpPr/>
          <p:nvPr/>
        </p:nvSpPr>
        <p:spPr>
          <a:xfrm>
            <a:off x="9665957" y="6557918"/>
            <a:ext cx="3265713" cy="300082"/>
          </a:xfrm>
          <a:prstGeom prst="rect">
            <a:avLst/>
          </a:prstGeom>
        </p:spPr>
        <p:txBody>
          <a:bodyPr wrap="square">
            <a:spAutoFit/>
          </a:bodyPr>
          <a:lstStyle/>
          <a:p>
            <a:pPr algn="r"/>
            <a:r>
              <a:rPr lang="en-US" sz="1350" dirty="0" err="1"/>
              <a:t>Gurevitch</a:t>
            </a:r>
            <a:r>
              <a:rPr lang="en-US" sz="1350" dirty="0"/>
              <a:t> </a:t>
            </a:r>
            <a:r>
              <a:rPr lang="en-US" sz="1350" i="1" dirty="0"/>
              <a:t>et al. </a:t>
            </a:r>
            <a:r>
              <a:rPr lang="en-US" sz="1350" dirty="0"/>
              <a:t>(2018), </a:t>
            </a:r>
            <a:r>
              <a:rPr lang="en-US" sz="1350" i="1" dirty="0"/>
              <a:t>Nature</a:t>
            </a:r>
          </a:p>
        </p:txBody>
      </p:sp>
      <p:sp>
        <p:nvSpPr>
          <p:cNvPr id="4" name="Rectangle 3">
            <a:extLst>
              <a:ext uri="{FF2B5EF4-FFF2-40B4-BE49-F238E27FC236}">
                <a16:creationId xmlns:a16="http://schemas.microsoft.com/office/drawing/2014/main" id="{23ADFC96-365B-274E-8242-560384A8BD41}"/>
              </a:ext>
            </a:extLst>
          </p:cNvPr>
          <p:cNvSpPr/>
          <p:nvPr/>
        </p:nvSpPr>
        <p:spPr>
          <a:xfrm>
            <a:off x="4063145" y="4461505"/>
            <a:ext cx="2049087" cy="338554"/>
          </a:xfrm>
          <a:prstGeom prst="rect">
            <a:avLst/>
          </a:prstGeom>
        </p:spPr>
        <p:txBody>
          <a:bodyPr wrap="none">
            <a:spAutoFit/>
          </a:bodyPr>
          <a:lstStyle/>
          <a:p>
            <a:r>
              <a:rPr lang="fr-FR" sz="1600" dirty="0" err="1">
                <a:latin typeface="Gill Sans Light" charset="0"/>
              </a:rPr>
              <a:t>Developed</a:t>
            </a:r>
            <a:r>
              <a:rPr lang="fr-FR" sz="1600" dirty="0">
                <a:latin typeface="Gill Sans Light" charset="0"/>
              </a:rPr>
              <a:t> in </a:t>
            </a:r>
            <a:r>
              <a:rPr lang="fr-FR" sz="1600" dirty="0" err="1">
                <a:latin typeface="Gill Sans Light" charset="0"/>
              </a:rPr>
              <a:t>medicine</a:t>
            </a:r>
            <a:endParaRPr lang="fr-FR" sz="1600" dirty="0">
              <a:latin typeface="Gill Sans Light" charset="0"/>
            </a:endParaRPr>
          </a:p>
        </p:txBody>
      </p:sp>
      <p:sp>
        <p:nvSpPr>
          <p:cNvPr id="9" name="Rectangle 8">
            <a:extLst>
              <a:ext uri="{FF2B5EF4-FFF2-40B4-BE49-F238E27FC236}">
                <a16:creationId xmlns:a16="http://schemas.microsoft.com/office/drawing/2014/main" id="{89551DD7-72F4-D34E-8F89-F76E12FD1109}"/>
              </a:ext>
            </a:extLst>
          </p:cNvPr>
          <p:cNvSpPr/>
          <p:nvPr/>
        </p:nvSpPr>
        <p:spPr>
          <a:xfrm>
            <a:off x="5513281" y="6060262"/>
            <a:ext cx="3265713" cy="300082"/>
          </a:xfrm>
          <a:prstGeom prst="rect">
            <a:avLst/>
          </a:prstGeom>
        </p:spPr>
        <p:txBody>
          <a:bodyPr wrap="square">
            <a:spAutoFit/>
          </a:bodyPr>
          <a:lstStyle/>
          <a:p>
            <a:pPr algn="r"/>
            <a:r>
              <a:rPr lang="en-US" sz="1350" dirty="0" err="1"/>
              <a:t>Gurevitch</a:t>
            </a:r>
            <a:r>
              <a:rPr lang="en-US" sz="1350" dirty="0"/>
              <a:t> </a:t>
            </a:r>
            <a:r>
              <a:rPr lang="en-US" sz="1350" i="1" dirty="0"/>
              <a:t>et al. </a:t>
            </a:r>
            <a:r>
              <a:rPr lang="en-US" sz="1350" dirty="0"/>
              <a:t>(2018), </a:t>
            </a:r>
            <a:r>
              <a:rPr lang="en-US" sz="1350" i="1" dirty="0"/>
              <a:t>Nature</a:t>
            </a:r>
          </a:p>
        </p:txBody>
      </p:sp>
      <p:cxnSp>
        <p:nvCxnSpPr>
          <p:cNvPr id="10" name="Connecteur droit avec flèche 9">
            <a:extLst>
              <a:ext uri="{FF2B5EF4-FFF2-40B4-BE49-F238E27FC236}">
                <a16:creationId xmlns:a16="http://schemas.microsoft.com/office/drawing/2014/main" id="{601EA790-1305-2643-A6E6-D0CEAC7CB86F}"/>
              </a:ext>
            </a:extLst>
          </p:cNvPr>
          <p:cNvCxnSpPr>
            <a:cxnSpLocks/>
          </p:cNvCxnSpPr>
          <p:nvPr/>
        </p:nvCxnSpPr>
        <p:spPr>
          <a:xfrm flipH="1">
            <a:off x="1485372" y="4246061"/>
            <a:ext cx="489397" cy="4669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72E229B-6C72-C44D-9A0F-0BB11C43325C}"/>
              </a:ext>
            </a:extLst>
          </p:cNvPr>
          <p:cNvSpPr/>
          <p:nvPr/>
        </p:nvSpPr>
        <p:spPr>
          <a:xfrm>
            <a:off x="1374880" y="3570285"/>
            <a:ext cx="1507529" cy="646331"/>
          </a:xfrm>
          <a:prstGeom prst="rect">
            <a:avLst/>
          </a:prstGeom>
        </p:spPr>
        <p:txBody>
          <a:bodyPr wrap="none">
            <a:spAutoFit/>
          </a:bodyPr>
          <a:lstStyle/>
          <a:p>
            <a:r>
              <a:rPr lang="en-US" altLang="x-none" dirty="0">
                <a:latin typeface="Gill Sans Light" charset="0"/>
              </a:rPr>
              <a:t>First synthesis: </a:t>
            </a:r>
          </a:p>
          <a:p>
            <a:r>
              <a:rPr lang="en-US" dirty="0">
                <a:latin typeface="Gill Sans Light" charset="0"/>
              </a:rPr>
              <a:t>   James Lind</a:t>
            </a:r>
            <a:endParaRPr lang="en-US" dirty="0"/>
          </a:p>
        </p:txBody>
      </p:sp>
      <p:cxnSp>
        <p:nvCxnSpPr>
          <p:cNvPr id="12" name="Connecteur droit avec flèche 11">
            <a:extLst>
              <a:ext uri="{FF2B5EF4-FFF2-40B4-BE49-F238E27FC236}">
                <a16:creationId xmlns:a16="http://schemas.microsoft.com/office/drawing/2014/main" id="{03D2CF9E-E1BF-B847-8B08-D2A59057C4F2}"/>
              </a:ext>
            </a:extLst>
          </p:cNvPr>
          <p:cNvCxnSpPr>
            <a:cxnSpLocks/>
          </p:cNvCxnSpPr>
          <p:nvPr/>
        </p:nvCxnSpPr>
        <p:spPr>
          <a:xfrm>
            <a:off x="6320971" y="4461505"/>
            <a:ext cx="14515" cy="93392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67FA7CE5-7A8B-8D40-9E7E-72AD30C91475}"/>
              </a:ext>
            </a:extLst>
          </p:cNvPr>
          <p:cNvSpPr/>
          <p:nvPr/>
        </p:nvSpPr>
        <p:spPr>
          <a:xfrm>
            <a:off x="5087688" y="4061395"/>
            <a:ext cx="2382191" cy="369332"/>
          </a:xfrm>
          <a:prstGeom prst="rect">
            <a:avLst/>
          </a:prstGeom>
        </p:spPr>
        <p:txBody>
          <a:bodyPr wrap="none">
            <a:spAutoFit/>
          </a:bodyPr>
          <a:lstStyle/>
          <a:p>
            <a:r>
              <a:rPr lang="en-US" altLang="x-none" dirty="0">
                <a:latin typeface="Gill Sans Light" charset="0"/>
              </a:rPr>
              <a:t>Cochrane Collaboration</a:t>
            </a:r>
            <a:endParaRPr lang="en-US" dirty="0"/>
          </a:p>
        </p:txBody>
      </p:sp>
      <p:cxnSp>
        <p:nvCxnSpPr>
          <p:cNvPr id="14" name="Connecteur droit avec flèche 13">
            <a:extLst>
              <a:ext uri="{FF2B5EF4-FFF2-40B4-BE49-F238E27FC236}">
                <a16:creationId xmlns:a16="http://schemas.microsoft.com/office/drawing/2014/main" id="{905EF956-485B-4B49-9D31-92254B3EFD85}"/>
              </a:ext>
            </a:extLst>
          </p:cNvPr>
          <p:cNvCxnSpPr/>
          <p:nvPr/>
        </p:nvCxnSpPr>
        <p:spPr>
          <a:xfrm>
            <a:off x="7968344" y="2623209"/>
            <a:ext cx="14514" cy="6700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023AF17-5ABF-5147-AD1D-2D76E1B6C17D}"/>
              </a:ext>
            </a:extLst>
          </p:cNvPr>
          <p:cNvSpPr/>
          <p:nvPr/>
        </p:nvSpPr>
        <p:spPr>
          <a:xfrm>
            <a:off x="6118245" y="2368006"/>
            <a:ext cx="1864613" cy="369332"/>
          </a:xfrm>
          <a:prstGeom prst="rect">
            <a:avLst/>
          </a:prstGeom>
        </p:spPr>
        <p:txBody>
          <a:bodyPr wrap="none">
            <a:spAutoFit/>
          </a:bodyPr>
          <a:lstStyle/>
          <a:p>
            <a:r>
              <a:rPr lang="en-US" altLang="x-none">
                <a:latin typeface="Gill Sans Light" charset="0"/>
              </a:rPr>
              <a:t>PRISMA guidelines</a:t>
            </a:r>
            <a:endParaRPr lang="en-US"/>
          </a:p>
        </p:txBody>
      </p:sp>
      <p:cxnSp>
        <p:nvCxnSpPr>
          <p:cNvPr id="16" name="Connecteur droit avec flèche 15">
            <a:extLst>
              <a:ext uri="{FF2B5EF4-FFF2-40B4-BE49-F238E27FC236}">
                <a16:creationId xmlns:a16="http://schemas.microsoft.com/office/drawing/2014/main" id="{03BE322D-79D4-BE42-9504-0BEFA764EC74}"/>
              </a:ext>
            </a:extLst>
          </p:cNvPr>
          <p:cNvCxnSpPr/>
          <p:nvPr/>
        </p:nvCxnSpPr>
        <p:spPr>
          <a:xfrm>
            <a:off x="8050648" y="2159577"/>
            <a:ext cx="14514" cy="67007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819A03F2-CA04-2949-BCF7-8EB957EAA150}"/>
              </a:ext>
            </a:extLst>
          </p:cNvPr>
          <p:cNvSpPr/>
          <p:nvPr/>
        </p:nvSpPr>
        <p:spPr>
          <a:xfrm>
            <a:off x="6112232" y="1869040"/>
            <a:ext cx="2027671" cy="369332"/>
          </a:xfrm>
          <a:prstGeom prst="rect">
            <a:avLst/>
          </a:prstGeom>
        </p:spPr>
        <p:txBody>
          <a:bodyPr wrap="none">
            <a:spAutoFit/>
          </a:bodyPr>
          <a:lstStyle/>
          <a:p>
            <a:r>
              <a:rPr lang="en-US" altLang="x-none" dirty="0" err="1">
                <a:latin typeface="Gill Sans Light" charset="0"/>
              </a:rPr>
              <a:t>Metafor</a:t>
            </a:r>
            <a:r>
              <a:rPr lang="en-US" altLang="x-none" dirty="0">
                <a:latin typeface="Gill Sans Light" charset="0"/>
              </a:rPr>
              <a:t> package (R)</a:t>
            </a:r>
            <a:endParaRPr lang="en-US" dirty="0"/>
          </a:p>
        </p:txBody>
      </p:sp>
      <p:cxnSp>
        <p:nvCxnSpPr>
          <p:cNvPr id="18" name="Connecteur droit avec flèche 17">
            <a:extLst>
              <a:ext uri="{FF2B5EF4-FFF2-40B4-BE49-F238E27FC236}">
                <a16:creationId xmlns:a16="http://schemas.microsoft.com/office/drawing/2014/main" id="{DA203732-B6C0-9A42-8D09-52D918693C32}"/>
              </a:ext>
            </a:extLst>
          </p:cNvPr>
          <p:cNvCxnSpPr>
            <a:cxnSpLocks/>
          </p:cNvCxnSpPr>
          <p:nvPr/>
        </p:nvCxnSpPr>
        <p:spPr>
          <a:xfrm>
            <a:off x="5513281" y="4830837"/>
            <a:ext cx="0" cy="7023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eur droit avec flèche 22">
            <a:extLst>
              <a:ext uri="{FF2B5EF4-FFF2-40B4-BE49-F238E27FC236}">
                <a16:creationId xmlns:a16="http://schemas.microsoft.com/office/drawing/2014/main" id="{36C654C2-6056-E34B-A67A-5A1CAF9D1144}"/>
              </a:ext>
            </a:extLst>
          </p:cNvPr>
          <p:cNvCxnSpPr>
            <a:cxnSpLocks/>
          </p:cNvCxnSpPr>
          <p:nvPr/>
        </p:nvCxnSpPr>
        <p:spPr>
          <a:xfrm>
            <a:off x="7469879" y="3293286"/>
            <a:ext cx="412260" cy="4411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BFF5687E-150E-E243-84EF-BD285868BF01}"/>
              </a:ext>
            </a:extLst>
          </p:cNvPr>
          <p:cNvSpPr/>
          <p:nvPr/>
        </p:nvSpPr>
        <p:spPr>
          <a:xfrm>
            <a:off x="4853118" y="2923954"/>
            <a:ext cx="2402966" cy="646331"/>
          </a:xfrm>
          <a:prstGeom prst="rect">
            <a:avLst/>
          </a:prstGeom>
        </p:spPr>
        <p:txBody>
          <a:bodyPr wrap="none">
            <a:spAutoFit/>
          </a:bodyPr>
          <a:lstStyle/>
          <a:p>
            <a:pPr algn="r"/>
            <a:r>
              <a:rPr lang="en-US" altLang="x-none" dirty="0" err="1">
                <a:latin typeface="Gill Sans Light" charset="0"/>
              </a:rPr>
              <a:t>Colaboration</a:t>
            </a:r>
            <a:r>
              <a:rPr lang="en-US" altLang="x-none" dirty="0">
                <a:latin typeface="Gill Sans Light" charset="0"/>
              </a:rPr>
              <a:t> for</a:t>
            </a:r>
          </a:p>
          <a:p>
            <a:pPr algn="r"/>
            <a:r>
              <a:rPr lang="en-US" altLang="x-none" dirty="0">
                <a:latin typeface="Gill Sans Light" charset="0"/>
              </a:rPr>
              <a:t> environmental evidence</a:t>
            </a:r>
            <a:endParaRPr lang="en-US" dirty="0"/>
          </a:p>
        </p:txBody>
      </p:sp>
      <p:sp>
        <p:nvSpPr>
          <p:cNvPr id="26" name="Rectangle 25">
            <a:extLst>
              <a:ext uri="{FF2B5EF4-FFF2-40B4-BE49-F238E27FC236}">
                <a16:creationId xmlns:a16="http://schemas.microsoft.com/office/drawing/2014/main" id="{9472B851-D9EC-4C40-9EFF-37236F649F68}"/>
              </a:ext>
            </a:extLst>
          </p:cNvPr>
          <p:cNvSpPr/>
          <p:nvPr/>
        </p:nvSpPr>
        <p:spPr>
          <a:xfrm>
            <a:off x="7089320" y="1287014"/>
            <a:ext cx="1157048" cy="369332"/>
          </a:xfrm>
          <a:prstGeom prst="rect">
            <a:avLst/>
          </a:prstGeom>
        </p:spPr>
        <p:txBody>
          <a:bodyPr wrap="none">
            <a:spAutoFit/>
          </a:bodyPr>
          <a:lstStyle/>
          <a:p>
            <a:r>
              <a:rPr lang="en-US" altLang="x-none" dirty="0" err="1">
                <a:latin typeface="Gill Sans Light" charset="0"/>
              </a:rPr>
              <a:t>metaforest</a:t>
            </a:r>
            <a:endParaRPr lang="en-US" dirty="0"/>
          </a:p>
        </p:txBody>
      </p:sp>
      <p:cxnSp>
        <p:nvCxnSpPr>
          <p:cNvPr id="27" name="Connecteur droit avec flèche 26">
            <a:extLst>
              <a:ext uri="{FF2B5EF4-FFF2-40B4-BE49-F238E27FC236}">
                <a16:creationId xmlns:a16="http://schemas.microsoft.com/office/drawing/2014/main" id="{705B4095-3A4B-C349-B5B1-98330D04CDE2}"/>
              </a:ext>
            </a:extLst>
          </p:cNvPr>
          <p:cNvCxnSpPr>
            <a:cxnSpLocks/>
          </p:cNvCxnSpPr>
          <p:nvPr/>
        </p:nvCxnSpPr>
        <p:spPr>
          <a:xfrm>
            <a:off x="8217562" y="1675165"/>
            <a:ext cx="372646" cy="37854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EBBE213E-38CB-EB4D-915E-54CE32D9984F}"/>
              </a:ext>
            </a:extLst>
          </p:cNvPr>
          <p:cNvSpPr/>
          <p:nvPr/>
        </p:nvSpPr>
        <p:spPr>
          <a:xfrm>
            <a:off x="1762883" y="4605303"/>
            <a:ext cx="1896417" cy="646331"/>
          </a:xfrm>
          <a:prstGeom prst="rect">
            <a:avLst/>
          </a:prstGeom>
        </p:spPr>
        <p:txBody>
          <a:bodyPr wrap="none">
            <a:spAutoFit/>
          </a:bodyPr>
          <a:lstStyle/>
          <a:p>
            <a:r>
              <a:rPr lang="en-US" altLang="x-none" dirty="0">
                <a:latin typeface="Gill Sans Light" charset="0"/>
              </a:rPr>
              <a:t>First meta-analysis: </a:t>
            </a:r>
          </a:p>
          <a:p>
            <a:r>
              <a:rPr lang="en-US" dirty="0">
                <a:latin typeface="Gill Sans Light" charset="0"/>
              </a:rPr>
              <a:t>   Pearson</a:t>
            </a:r>
            <a:endParaRPr lang="en-US" dirty="0"/>
          </a:p>
        </p:txBody>
      </p:sp>
      <p:cxnSp>
        <p:nvCxnSpPr>
          <p:cNvPr id="34" name="Connecteur droit avec flèche 33">
            <a:extLst>
              <a:ext uri="{FF2B5EF4-FFF2-40B4-BE49-F238E27FC236}">
                <a16:creationId xmlns:a16="http://schemas.microsoft.com/office/drawing/2014/main" id="{49A17A48-7D74-4A4B-8B4D-84355AF62195}"/>
              </a:ext>
            </a:extLst>
          </p:cNvPr>
          <p:cNvCxnSpPr>
            <a:cxnSpLocks/>
          </p:cNvCxnSpPr>
          <p:nvPr/>
        </p:nvCxnSpPr>
        <p:spPr>
          <a:xfrm flipH="1">
            <a:off x="1518184" y="5069818"/>
            <a:ext cx="489397" cy="46696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08926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New trends in </a:t>
            </a:r>
            <a:r>
              <a:rPr lang="fr-FR" dirty="0" err="1"/>
              <a:t>systematic</a:t>
            </a:r>
            <a:r>
              <a:rPr lang="fr-FR" dirty="0"/>
              <a:t> </a:t>
            </a:r>
            <a:r>
              <a:rPr lang="fr-FR" dirty="0" err="1"/>
              <a:t>reviews</a:t>
            </a:r>
            <a:endParaRPr lang="fr-FR" dirty="0"/>
          </a:p>
        </p:txBody>
      </p:sp>
      <p:sp>
        <p:nvSpPr>
          <p:cNvPr id="7" name="Espace réservé du numéro de diapositive 6"/>
          <p:cNvSpPr>
            <a:spLocks noGrp="1"/>
          </p:cNvSpPr>
          <p:nvPr>
            <p:ph type="sldNum" sz="quarter" idx="12"/>
          </p:nvPr>
        </p:nvSpPr>
        <p:spPr>
          <a:xfrm>
            <a:off x="375920" y="6051437"/>
            <a:ext cx="638060" cy="234704"/>
          </a:xfrm>
        </p:spPr>
        <p:txBody>
          <a:bodyPr/>
          <a:lstStyle/>
          <a:p>
            <a:fld id="{43B5D603-0D65-E745-B96E-A15BED22DBB9}" type="slidenum">
              <a:rPr lang="fr-FR" smtClean="0">
                <a:latin typeface="Calibri" panose="020F0502020204030204" pitchFamily="34" charset="0"/>
                <a:cs typeface="Calibri" panose="020F0502020204030204" pitchFamily="34" charset="0"/>
              </a:rPr>
              <a:pPr/>
              <a:t>28</a:t>
            </a:fld>
            <a:endParaRPr lang="fr-FR" dirty="0">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18D7DC86-A291-A146-93D8-B3D51EDDC74C}"/>
              </a:ext>
            </a:extLst>
          </p:cNvPr>
          <p:cNvSpPr/>
          <p:nvPr/>
        </p:nvSpPr>
        <p:spPr>
          <a:xfrm>
            <a:off x="9665957" y="6557918"/>
            <a:ext cx="3265713" cy="300082"/>
          </a:xfrm>
          <a:prstGeom prst="rect">
            <a:avLst/>
          </a:prstGeom>
        </p:spPr>
        <p:txBody>
          <a:bodyPr wrap="square">
            <a:spAutoFit/>
          </a:bodyPr>
          <a:lstStyle/>
          <a:p>
            <a:pPr algn="r"/>
            <a:r>
              <a:rPr lang="en-US" sz="1350" dirty="0" err="1"/>
              <a:t>Gurevitch</a:t>
            </a:r>
            <a:r>
              <a:rPr lang="en-US" sz="1350" dirty="0"/>
              <a:t> </a:t>
            </a:r>
            <a:r>
              <a:rPr lang="en-US" sz="1350" i="1" dirty="0"/>
              <a:t>et al. </a:t>
            </a:r>
            <a:r>
              <a:rPr lang="en-US" sz="1350" dirty="0"/>
              <a:t>(2018), </a:t>
            </a:r>
            <a:r>
              <a:rPr lang="en-US" sz="1350" i="1" dirty="0"/>
              <a:t>Nature</a:t>
            </a:r>
          </a:p>
        </p:txBody>
      </p:sp>
      <p:sp>
        <p:nvSpPr>
          <p:cNvPr id="3" name="Rectangle 2">
            <a:extLst>
              <a:ext uri="{FF2B5EF4-FFF2-40B4-BE49-F238E27FC236}">
                <a16:creationId xmlns:a16="http://schemas.microsoft.com/office/drawing/2014/main" id="{7CF35BC4-9CDC-0145-873E-17F581674209}"/>
              </a:ext>
            </a:extLst>
          </p:cNvPr>
          <p:cNvSpPr/>
          <p:nvPr/>
        </p:nvSpPr>
        <p:spPr>
          <a:xfrm>
            <a:off x="694950" y="1634475"/>
            <a:ext cx="7148624" cy="5016758"/>
          </a:xfrm>
          <a:prstGeom prst="rect">
            <a:avLst/>
          </a:prstGeom>
        </p:spPr>
        <p:txBody>
          <a:bodyPr wrap="none">
            <a:spAutoFit/>
          </a:bodyPr>
          <a:lstStyle/>
          <a:p>
            <a:r>
              <a:rPr lang="en-US" sz="2400" dirty="0">
                <a:latin typeface="Gill Sans" charset="0"/>
                <a:ea typeface="Gill Sans" charset="0"/>
                <a:cs typeface="Gill Sans" charset="0"/>
              </a:rPr>
              <a:t>A strong methodological development in recent years:</a:t>
            </a:r>
          </a:p>
          <a:p>
            <a:endParaRPr lang="fr-FR" sz="2400" dirty="0">
              <a:latin typeface="Gill Sans" charset="0"/>
              <a:ea typeface="Gill Sans" charset="0"/>
              <a:cs typeface="Gill Sans" charset="0"/>
            </a:endParaRPr>
          </a:p>
          <a:p>
            <a:r>
              <a:rPr lang="fr-FR" sz="2000" dirty="0">
                <a:latin typeface="Gill Sans" charset="0"/>
                <a:ea typeface="Gill Sans" charset="0"/>
                <a:cs typeface="Gill Sans" charset="0"/>
              </a:rPr>
              <a:t>	- </a:t>
            </a:r>
            <a:r>
              <a:rPr lang="fr-FR" sz="2000" dirty="0" err="1">
                <a:latin typeface="Gill Sans" charset="0"/>
                <a:ea typeface="Gill Sans" charset="0"/>
                <a:cs typeface="Gill Sans" charset="0"/>
              </a:rPr>
              <a:t>Metaforest</a:t>
            </a:r>
            <a:r>
              <a:rPr lang="fr-FR" sz="2000" dirty="0">
                <a:latin typeface="Gill Sans" charset="0"/>
                <a:ea typeface="Gill Sans" charset="0"/>
                <a:cs typeface="Gill Sans" charset="0"/>
              </a:rPr>
              <a:t> </a:t>
            </a:r>
            <a:r>
              <a:rPr lang="fr-FR" sz="1600" dirty="0">
                <a:latin typeface="Gill Sans" charset="0"/>
                <a:ea typeface="Gill Sans" charset="0"/>
                <a:cs typeface="Gill Sans" charset="0"/>
              </a:rPr>
              <a:t>(</a:t>
            </a:r>
            <a:r>
              <a:rPr lang="fr-FR" sz="1600" dirty="0" err="1">
                <a:latin typeface="Gill Sans" charset="0"/>
                <a:ea typeface="Gill Sans" charset="0"/>
                <a:cs typeface="Gill Sans" charset="0"/>
              </a:rPr>
              <a:t>random</a:t>
            </a:r>
            <a:r>
              <a:rPr lang="fr-FR" sz="1600" dirty="0">
                <a:latin typeface="Gill Sans" charset="0"/>
                <a:ea typeface="Gill Sans" charset="0"/>
                <a:cs typeface="Gill Sans" charset="0"/>
              </a:rPr>
              <a:t> </a:t>
            </a:r>
            <a:r>
              <a:rPr lang="fr-FR" sz="1600" dirty="0" err="1">
                <a:latin typeface="Gill Sans" charset="0"/>
                <a:ea typeface="Gill Sans" charset="0"/>
                <a:cs typeface="Gill Sans" charset="0"/>
              </a:rPr>
              <a:t>forest</a:t>
            </a:r>
            <a:r>
              <a:rPr lang="fr-FR" sz="1600" dirty="0">
                <a:latin typeface="Gill Sans" charset="0"/>
                <a:ea typeface="Gill Sans" charset="0"/>
                <a:cs typeface="Gill Sans" charset="0"/>
              </a:rPr>
              <a:t> </a:t>
            </a:r>
            <a:r>
              <a:rPr lang="fr-FR" sz="1600" dirty="0" err="1">
                <a:latin typeface="Gill Sans" charset="0"/>
                <a:ea typeface="Gill Sans" charset="0"/>
                <a:cs typeface="Gill Sans" charset="0"/>
              </a:rPr>
              <a:t>adapted</a:t>
            </a:r>
            <a:r>
              <a:rPr lang="fr-FR" sz="1600" dirty="0">
                <a:latin typeface="Gill Sans" charset="0"/>
                <a:ea typeface="Gill Sans" charset="0"/>
                <a:cs typeface="Gill Sans" charset="0"/>
              </a:rPr>
              <a:t> to </a:t>
            </a:r>
            <a:r>
              <a:rPr lang="fr-FR" sz="1600" dirty="0" err="1">
                <a:latin typeface="Gill Sans" charset="0"/>
                <a:ea typeface="Gill Sans" charset="0"/>
                <a:cs typeface="Gill Sans" charset="0"/>
              </a:rPr>
              <a:t>meta</a:t>
            </a:r>
            <a:r>
              <a:rPr lang="fr-FR" sz="1600" dirty="0">
                <a:latin typeface="Gill Sans" charset="0"/>
                <a:ea typeface="Gill Sans" charset="0"/>
                <a:cs typeface="Gill Sans" charset="0"/>
              </a:rPr>
              <a:t>-analyses)</a:t>
            </a:r>
          </a:p>
          <a:p>
            <a:r>
              <a:rPr lang="fr-FR" sz="2000" dirty="0">
                <a:latin typeface="Gill Sans" charset="0"/>
                <a:ea typeface="Gill Sans" charset="0"/>
                <a:cs typeface="Gill Sans" charset="0"/>
              </a:rPr>
              <a:t>	- </a:t>
            </a:r>
            <a:r>
              <a:rPr lang="fr-FR" sz="2000" dirty="0" err="1">
                <a:latin typeface="Gill Sans" charset="0"/>
                <a:ea typeface="Gill Sans" charset="0"/>
                <a:cs typeface="Gill Sans" charset="0"/>
              </a:rPr>
              <a:t>Distributional</a:t>
            </a:r>
            <a:r>
              <a:rPr lang="fr-FR" sz="2000" dirty="0">
                <a:latin typeface="Gill Sans" charset="0"/>
                <a:ea typeface="Gill Sans" charset="0"/>
                <a:cs typeface="Gill Sans" charset="0"/>
              </a:rPr>
              <a:t> </a:t>
            </a:r>
            <a:r>
              <a:rPr lang="fr-FR" sz="2000" dirty="0" err="1">
                <a:latin typeface="Gill Sans" charset="0"/>
                <a:ea typeface="Gill Sans" charset="0"/>
                <a:cs typeface="Gill Sans" charset="0"/>
              </a:rPr>
              <a:t>random</a:t>
            </a:r>
            <a:r>
              <a:rPr lang="fr-FR" sz="2000" dirty="0">
                <a:latin typeface="Gill Sans" charset="0"/>
                <a:ea typeface="Gill Sans" charset="0"/>
                <a:cs typeface="Gill Sans" charset="0"/>
              </a:rPr>
              <a:t> </a:t>
            </a:r>
            <a:r>
              <a:rPr lang="fr-FR" sz="2000" dirty="0" err="1">
                <a:latin typeface="Gill Sans" charset="0"/>
                <a:ea typeface="Gill Sans" charset="0"/>
                <a:cs typeface="Gill Sans" charset="0"/>
              </a:rPr>
              <a:t>forest</a:t>
            </a:r>
            <a:r>
              <a:rPr lang="fr-FR" sz="2000" dirty="0">
                <a:latin typeface="Gill Sans" charset="0"/>
                <a:ea typeface="Gill Sans" charset="0"/>
                <a:cs typeface="Gill Sans" charset="0"/>
              </a:rPr>
              <a:t> </a:t>
            </a:r>
            <a:r>
              <a:rPr lang="fr-FR" sz="1600" dirty="0">
                <a:latin typeface="Gill Sans" charset="0"/>
                <a:ea typeface="Gill Sans" charset="0"/>
                <a:cs typeface="Gill Sans" charset="0"/>
              </a:rPr>
              <a:t>(model </a:t>
            </a:r>
            <a:r>
              <a:rPr lang="fr-FR" sz="1600" dirty="0" err="1">
                <a:latin typeface="Gill Sans" charset="0"/>
                <a:ea typeface="Gill Sans" charset="0"/>
                <a:cs typeface="Gill Sans" charset="0"/>
              </a:rPr>
              <a:t>several</a:t>
            </a:r>
            <a:r>
              <a:rPr lang="fr-FR" sz="1600" dirty="0">
                <a:latin typeface="Gill Sans" charset="0"/>
                <a:ea typeface="Gill Sans" charset="0"/>
                <a:cs typeface="Gill Sans" charset="0"/>
              </a:rPr>
              <a:t> Y variable </a:t>
            </a:r>
            <a:r>
              <a:rPr lang="fr-FR" sz="1600" dirty="0" err="1">
                <a:latin typeface="Gill Sans" charset="0"/>
                <a:ea typeface="Gill Sans" charset="0"/>
                <a:cs typeface="Gill Sans" charset="0"/>
              </a:rPr>
              <a:t>simultanoulsy</a:t>
            </a:r>
            <a:r>
              <a:rPr lang="fr-FR" sz="1600" dirty="0">
                <a:latin typeface="Gill Sans" charset="0"/>
                <a:ea typeface="Gill Sans" charset="0"/>
                <a:cs typeface="Gill Sans" charset="0"/>
              </a:rPr>
              <a:t>)</a:t>
            </a:r>
          </a:p>
          <a:p>
            <a:r>
              <a:rPr lang="fr-FR" sz="2000" dirty="0">
                <a:latin typeface="Gill Sans" charset="0"/>
                <a:ea typeface="Gill Sans" charset="0"/>
                <a:cs typeface="Gill Sans" charset="0"/>
              </a:rPr>
              <a:t>	- </a:t>
            </a:r>
            <a:r>
              <a:rPr lang="fr-FR" sz="2000" dirty="0" err="1">
                <a:latin typeface="Gill Sans" charset="0"/>
                <a:ea typeface="Gill Sans" charset="0"/>
                <a:cs typeface="Gill Sans" charset="0"/>
              </a:rPr>
              <a:t>Bayesian</a:t>
            </a:r>
            <a:r>
              <a:rPr lang="fr-FR" sz="2000" dirty="0">
                <a:latin typeface="Gill Sans" charset="0"/>
                <a:ea typeface="Gill Sans" charset="0"/>
                <a:cs typeface="Gill Sans" charset="0"/>
              </a:rPr>
              <a:t> </a:t>
            </a:r>
            <a:r>
              <a:rPr lang="fr-FR" sz="2000" dirty="0" err="1">
                <a:latin typeface="Gill Sans" charset="0"/>
                <a:ea typeface="Gill Sans" charset="0"/>
                <a:cs typeface="Gill Sans" charset="0"/>
              </a:rPr>
              <a:t>statistics</a:t>
            </a:r>
            <a:endParaRPr lang="fr-FR" sz="2000" dirty="0">
              <a:latin typeface="Gill Sans" charset="0"/>
              <a:ea typeface="Gill Sans" charset="0"/>
              <a:cs typeface="Gill Sans" charset="0"/>
            </a:endParaRPr>
          </a:p>
          <a:p>
            <a:r>
              <a:rPr lang="fr-FR" sz="2000" dirty="0">
                <a:latin typeface="Gill Sans" charset="0"/>
                <a:ea typeface="Gill Sans" charset="0"/>
                <a:cs typeface="Gill Sans" charset="0"/>
              </a:rPr>
              <a:t>	- clarification of the </a:t>
            </a:r>
            <a:r>
              <a:rPr lang="fr-FR" sz="2000" dirty="0" err="1">
                <a:latin typeface="Gill Sans" charset="0"/>
                <a:ea typeface="Gill Sans" charset="0"/>
                <a:cs typeface="Gill Sans" charset="0"/>
              </a:rPr>
              <a:t>factors</a:t>
            </a:r>
            <a:r>
              <a:rPr lang="fr-FR" sz="2000" dirty="0">
                <a:latin typeface="Gill Sans" charset="0"/>
                <a:ea typeface="Gill Sans" charset="0"/>
                <a:cs typeface="Gill Sans" charset="0"/>
              </a:rPr>
              <a:t> </a:t>
            </a:r>
            <a:r>
              <a:rPr lang="fr-FR" sz="2000" dirty="0" err="1">
                <a:latin typeface="Gill Sans" charset="0"/>
                <a:ea typeface="Gill Sans" charset="0"/>
                <a:cs typeface="Gill Sans" charset="0"/>
              </a:rPr>
              <a:t>explaining</a:t>
            </a:r>
            <a:r>
              <a:rPr lang="fr-FR" sz="2000" dirty="0">
                <a:latin typeface="Gill Sans" charset="0"/>
                <a:ea typeface="Gill Sans" charset="0"/>
                <a:cs typeface="Gill Sans" charset="0"/>
              </a:rPr>
              <a:t> the values </a:t>
            </a:r>
            <a:r>
              <a:rPr lang="fr-FR" sz="2000" dirty="0" err="1">
                <a:latin typeface="Gill Sans" charset="0"/>
                <a:ea typeface="Gill Sans" charset="0"/>
                <a:cs typeface="Gill Sans" charset="0"/>
              </a:rPr>
              <a:t>observed</a:t>
            </a:r>
            <a:r>
              <a:rPr lang="fr-FR" sz="2000" dirty="0">
                <a:latin typeface="Gill Sans" charset="0"/>
                <a:ea typeface="Gill Sans" charset="0"/>
                <a:cs typeface="Gill Sans" charset="0"/>
              </a:rPr>
              <a:t> for </a:t>
            </a:r>
          </a:p>
          <a:p>
            <a:r>
              <a:rPr lang="fr-FR" sz="2000" dirty="0">
                <a:latin typeface="Gill Sans" charset="0"/>
                <a:ea typeface="Gill Sans" charset="0"/>
                <a:cs typeface="Gill Sans" charset="0"/>
              </a:rPr>
              <a:t>	</a:t>
            </a:r>
            <a:r>
              <a:rPr lang="fr-FR" sz="2000" dirty="0" err="1">
                <a:latin typeface="Gill Sans" charset="0"/>
                <a:ea typeface="Gill Sans" charset="0"/>
                <a:cs typeface="Gill Sans" charset="0"/>
              </a:rPr>
              <a:t>each</a:t>
            </a:r>
            <a:r>
              <a:rPr lang="fr-FR" sz="2000" dirty="0">
                <a:latin typeface="Gill Sans" charset="0"/>
                <a:ea typeface="Gill Sans" charset="0"/>
                <a:cs typeface="Gill Sans" charset="0"/>
              </a:rPr>
              <a:t> </a:t>
            </a:r>
            <a:r>
              <a:rPr lang="fr-FR" sz="2000" dirty="0" err="1">
                <a:latin typeface="Gill Sans" charset="0"/>
                <a:ea typeface="Gill Sans" charset="0"/>
                <a:cs typeface="Gill Sans" charset="0"/>
              </a:rPr>
              <a:t>individual</a:t>
            </a:r>
            <a:endParaRPr lang="fr-FR" sz="2000" dirty="0">
              <a:latin typeface="Gill Sans" charset="0"/>
              <a:ea typeface="Gill Sans" charset="0"/>
              <a:cs typeface="Gill Sans" charset="0"/>
            </a:endParaRPr>
          </a:p>
          <a:p>
            <a:endParaRPr lang="fr-FR" sz="2000" dirty="0">
              <a:latin typeface="Gill Sans" charset="0"/>
              <a:ea typeface="Gill Sans" charset="0"/>
              <a:cs typeface="Gill Sans" charset="0"/>
            </a:endParaRPr>
          </a:p>
          <a:p>
            <a:r>
              <a:rPr lang="fr-FR" sz="2000" dirty="0">
                <a:latin typeface="Gill Sans" charset="0"/>
                <a:ea typeface="Gill Sans" charset="0"/>
                <a:cs typeface="Gill Sans" charset="0"/>
              </a:rPr>
              <a:t>	- Cumulative </a:t>
            </a:r>
            <a:r>
              <a:rPr lang="fr-FR" sz="2000" dirty="0" err="1">
                <a:latin typeface="Gill Sans" charset="0"/>
                <a:ea typeface="Gill Sans" charset="0"/>
                <a:cs typeface="Gill Sans" charset="0"/>
              </a:rPr>
              <a:t>meta</a:t>
            </a:r>
            <a:r>
              <a:rPr lang="fr-FR" sz="2000" dirty="0">
                <a:latin typeface="Gill Sans" charset="0"/>
                <a:ea typeface="Gill Sans" charset="0"/>
                <a:cs typeface="Gill Sans" charset="0"/>
              </a:rPr>
              <a:t>-analyses and living </a:t>
            </a:r>
            <a:r>
              <a:rPr lang="fr-FR" sz="2000" dirty="0" err="1">
                <a:latin typeface="Gill Sans" charset="0"/>
                <a:ea typeface="Gill Sans" charset="0"/>
                <a:cs typeface="Gill Sans" charset="0"/>
              </a:rPr>
              <a:t>reviews</a:t>
            </a:r>
            <a:endParaRPr lang="fr-FR" sz="2000" dirty="0">
              <a:latin typeface="Gill Sans" charset="0"/>
              <a:ea typeface="Gill Sans" charset="0"/>
              <a:cs typeface="Gill Sans" charset="0"/>
            </a:endParaRPr>
          </a:p>
          <a:p>
            <a:r>
              <a:rPr lang="fr-FR" sz="2000" dirty="0">
                <a:latin typeface="Gill Sans" charset="0"/>
                <a:ea typeface="Gill Sans" charset="0"/>
                <a:cs typeface="Gill Sans" charset="0"/>
              </a:rPr>
              <a:t>	- Automation of </a:t>
            </a:r>
            <a:r>
              <a:rPr lang="fr-FR" sz="2000" dirty="0" err="1">
                <a:latin typeface="Gill Sans" charset="0"/>
                <a:ea typeface="Gill Sans" charset="0"/>
                <a:cs typeface="Gill Sans" charset="0"/>
              </a:rPr>
              <a:t>various</a:t>
            </a:r>
            <a:r>
              <a:rPr lang="fr-FR" sz="2000" dirty="0">
                <a:latin typeface="Gill Sans" charset="0"/>
                <a:ea typeface="Gill Sans" charset="0"/>
                <a:cs typeface="Gill Sans" charset="0"/>
              </a:rPr>
              <a:t> </a:t>
            </a:r>
            <a:r>
              <a:rPr lang="fr-FR" sz="2000" dirty="0" err="1">
                <a:latin typeface="Gill Sans" charset="0"/>
                <a:ea typeface="Gill Sans" charset="0"/>
                <a:cs typeface="Gill Sans" charset="0"/>
              </a:rPr>
              <a:t>steps</a:t>
            </a:r>
            <a:r>
              <a:rPr lang="fr-FR" sz="2000" dirty="0">
                <a:latin typeface="Gill Sans" charset="0"/>
                <a:ea typeface="Gill Sans" charset="0"/>
                <a:cs typeface="Gill Sans" charset="0"/>
              </a:rPr>
              <a:t> of the </a:t>
            </a:r>
            <a:r>
              <a:rPr lang="fr-FR" sz="2000" dirty="0" err="1">
                <a:latin typeface="Gill Sans" charset="0"/>
                <a:ea typeface="Gill Sans" charset="0"/>
                <a:cs typeface="Gill Sans" charset="0"/>
              </a:rPr>
              <a:t>meta</a:t>
            </a:r>
            <a:r>
              <a:rPr lang="fr-FR" sz="2000" dirty="0">
                <a:latin typeface="Gill Sans" charset="0"/>
                <a:ea typeface="Gill Sans" charset="0"/>
                <a:cs typeface="Gill Sans" charset="0"/>
              </a:rPr>
              <a:t>-analyses</a:t>
            </a:r>
          </a:p>
          <a:p>
            <a:endParaRPr lang="fr-FR" sz="2000" dirty="0">
              <a:latin typeface="Gill Sans" charset="0"/>
              <a:ea typeface="Gill Sans" charset="0"/>
              <a:cs typeface="Gill Sans" charset="0"/>
            </a:endParaRPr>
          </a:p>
          <a:p>
            <a:r>
              <a:rPr lang="fr-FR" sz="2000" dirty="0">
                <a:latin typeface="Gill Sans" charset="0"/>
                <a:ea typeface="Gill Sans" charset="0"/>
                <a:cs typeface="Gill Sans" charset="0"/>
              </a:rPr>
              <a:t>	- </a:t>
            </a:r>
            <a:r>
              <a:rPr lang="fr-FR" sz="2000" dirty="0" err="1">
                <a:latin typeface="Gill Sans" charset="0"/>
                <a:ea typeface="Gill Sans" charset="0"/>
                <a:cs typeface="Gill Sans" charset="0"/>
              </a:rPr>
              <a:t>webplatform</a:t>
            </a:r>
            <a:r>
              <a:rPr lang="fr-FR" sz="2000" dirty="0">
                <a:latin typeface="Gill Sans" charset="0"/>
                <a:ea typeface="Gill Sans" charset="0"/>
                <a:cs typeface="Gill Sans" charset="0"/>
              </a:rPr>
              <a:t> to </a:t>
            </a:r>
            <a:r>
              <a:rPr lang="fr-FR" sz="2000" dirty="0" err="1">
                <a:latin typeface="Gill Sans" charset="0"/>
                <a:ea typeface="Gill Sans" charset="0"/>
                <a:cs typeface="Gill Sans" charset="0"/>
              </a:rPr>
              <a:t>present</a:t>
            </a:r>
            <a:r>
              <a:rPr lang="fr-FR" sz="2000" dirty="0">
                <a:latin typeface="Gill Sans" charset="0"/>
                <a:ea typeface="Gill Sans" charset="0"/>
                <a:cs typeface="Gill Sans" charset="0"/>
              </a:rPr>
              <a:t> and </a:t>
            </a:r>
            <a:r>
              <a:rPr lang="fr-FR" sz="2000" dirty="0" err="1">
                <a:latin typeface="Gill Sans" charset="0"/>
                <a:ea typeface="Gill Sans" charset="0"/>
                <a:cs typeface="Gill Sans" charset="0"/>
              </a:rPr>
              <a:t>difuse</a:t>
            </a:r>
            <a:r>
              <a:rPr lang="fr-FR" sz="2000" dirty="0">
                <a:latin typeface="Gill Sans" charset="0"/>
                <a:ea typeface="Gill Sans" charset="0"/>
                <a:cs typeface="Gill Sans" charset="0"/>
              </a:rPr>
              <a:t> the </a:t>
            </a:r>
            <a:r>
              <a:rPr lang="fr-FR" sz="2000" dirty="0" err="1">
                <a:latin typeface="Gill Sans" charset="0"/>
                <a:ea typeface="Gill Sans" charset="0"/>
                <a:cs typeface="Gill Sans" charset="0"/>
              </a:rPr>
              <a:t>results</a:t>
            </a:r>
            <a:endParaRPr lang="fr-FR" sz="2000" dirty="0">
              <a:latin typeface="Gill Sans" charset="0"/>
              <a:ea typeface="Gill Sans" charset="0"/>
              <a:cs typeface="Gill Sans" charset="0"/>
            </a:endParaRPr>
          </a:p>
          <a:p>
            <a:endParaRPr lang="fr-FR" sz="2000" dirty="0">
              <a:latin typeface="Gill Sans" charset="0"/>
              <a:ea typeface="Gill Sans" charset="0"/>
              <a:cs typeface="Gill Sans" charset="0"/>
            </a:endParaRPr>
          </a:p>
          <a:p>
            <a:r>
              <a:rPr lang="fr-FR" sz="2000" dirty="0">
                <a:latin typeface="Gill Sans" charset="0"/>
                <a:ea typeface="Gill Sans" charset="0"/>
                <a:cs typeface="Gill Sans" charset="0"/>
              </a:rPr>
              <a:t>	-…</a:t>
            </a:r>
          </a:p>
          <a:p>
            <a:endParaRPr lang="en-US" sz="3200" dirty="0">
              <a:latin typeface="Gill Sans" charset="0"/>
              <a:ea typeface="Gill Sans" charset="0"/>
              <a:cs typeface="Gill Sans" charset="0"/>
            </a:endParaRPr>
          </a:p>
        </p:txBody>
      </p:sp>
    </p:spTree>
    <p:extLst>
      <p:ext uri="{BB962C8B-B14F-4D97-AF65-F5344CB8AC3E}">
        <p14:creationId xmlns:p14="http://schemas.microsoft.com/office/powerpoint/2010/main" val="12131875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An </a:t>
            </a:r>
            <a:r>
              <a:rPr lang="fr-FR" dirty="0" err="1"/>
              <a:t>increrase</a:t>
            </a:r>
            <a:r>
              <a:rPr lang="fr-FR" dirty="0"/>
              <a:t> in the </a:t>
            </a:r>
            <a:r>
              <a:rPr lang="fr-FR" dirty="0" err="1"/>
              <a:t>number</a:t>
            </a:r>
            <a:r>
              <a:rPr lang="fr-FR" dirty="0"/>
              <a:t> .. But </a:t>
            </a:r>
            <a:r>
              <a:rPr lang="fr-FR" dirty="0" err="1"/>
              <a:t>what</a:t>
            </a:r>
            <a:r>
              <a:rPr lang="fr-FR" dirty="0"/>
              <a:t> about the </a:t>
            </a:r>
            <a:r>
              <a:rPr lang="fr-FR" dirty="0" err="1"/>
              <a:t>quality</a:t>
            </a:r>
            <a:r>
              <a:rPr lang="fr-FR" dirty="0"/>
              <a:t>?</a:t>
            </a:r>
          </a:p>
        </p:txBody>
      </p:sp>
      <p:sp>
        <p:nvSpPr>
          <p:cNvPr id="7" name="Espace réservé du numéro de diapositive 6"/>
          <p:cNvSpPr>
            <a:spLocks noGrp="1"/>
          </p:cNvSpPr>
          <p:nvPr>
            <p:ph type="sldNum" sz="quarter" idx="12"/>
          </p:nvPr>
        </p:nvSpPr>
        <p:spPr>
          <a:xfrm>
            <a:off x="375920" y="6051437"/>
            <a:ext cx="638060" cy="234704"/>
          </a:xfrm>
        </p:spPr>
        <p:txBody>
          <a:bodyPr/>
          <a:lstStyle/>
          <a:p>
            <a:fld id="{43B5D603-0D65-E745-B96E-A15BED22DBB9}" type="slidenum">
              <a:rPr lang="fr-FR" smtClean="0">
                <a:latin typeface="Calibri" panose="020F0502020204030204" pitchFamily="34" charset="0"/>
                <a:cs typeface="Calibri" panose="020F0502020204030204" pitchFamily="34" charset="0"/>
              </a:rPr>
              <a:pPr/>
              <a:t>29</a:t>
            </a:fld>
            <a:endParaRPr lang="fr-FR" dirty="0">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18D7DC86-A291-A146-93D8-B3D51EDDC74C}"/>
              </a:ext>
            </a:extLst>
          </p:cNvPr>
          <p:cNvSpPr/>
          <p:nvPr/>
        </p:nvSpPr>
        <p:spPr>
          <a:xfrm>
            <a:off x="9665957" y="6557918"/>
            <a:ext cx="3265713" cy="300082"/>
          </a:xfrm>
          <a:prstGeom prst="rect">
            <a:avLst/>
          </a:prstGeom>
        </p:spPr>
        <p:txBody>
          <a:bodyPr wrap="square">
            <a:spAutoFit/>
          </a:bodyPr>
          <a:lstStyle/>
          <a:p>
            <a:pPr algn="ctr"/>
            <a:r>
              <a:rPr lang="en-US" sz="1350" dirty="0" err="1"/>
              <a:t>Gurevitch</a:t>
            </a:r>
            <a:r>
              <a:rPr lang="en-US" sz="1350" dirty="0"/>
              <a:t> </a:t>
            </a:r>
            <a:r>
              <a:rPr lang="en-US" sz="1350" i="1" dirty="0"/>
              <a:t>et al. </a:t>
            </a:r>
            <a:r>
              <a:rPr lang="en-US" sz="1350" dirty="0"/>
              <a:t>(2018), </a:t>
            </a:r>
            <a:r>
              <a:rPr lang="en-US" sz="1350" i="1" dirty="0"/>
              <a:t>Nature</a:t>
            </a:r>
          </a:p>
        </p:txBody>
      </p:sp>
      <p:pic>
        <p:nvPicPr>
          <p:cNvPr id="24" name="Image 23">
            <a:extLst>
              <a:ext uri="{FF2B5EF4-FFF2-40B4-BE49-F238E27FC236}">
                <a16:creationId xmlns:a16="http://schemas.microsoft.com/office/drawing/2014/main" id="{3E7EDBED-7EF8-1A4E-BD36-EBF530EFCBC4}"/>
              </a:ext>
            </a:extLst>
          </p:cNvPr>
          <p:cNvPicPr>
            <a:picLocks noChangeAspect="1"/>
          </p:cNvPicPr>
          <p:nvPr/>
        </p:nvPicPr>
        <p:blipFill>
          <a:blip r:embed="rId3"/>
          <a:stretch>
            <a:fillRect/>
          </a:stretch>
        </p:blipFill>
        <p:spPr>
          <a:xfrm>
            <a:off x="469632" y="1606437"/>
            <a:ext cx="5422900" cy="4445000"/>
          </a:xfrm>
          <a:prstGeom prst="rect">
            <a:avLst/>
          </a:prstGeom>
        </p:spPr>
      </p:pic>
      <p:sp>
        <p:nvSpPr>
          <p:cNvPr id="28" name="Rectangle 6">
            <a:extLst>
              <a:ext uri="{FF2B5EF4-FFF2-40B4-BE49-F238E27FC236}">
                <a16:creationId xmlns:a16="http://schemas.microsoft.com/office/drawing/2014/main" id="{C186072D-2517-F442-95D6-07A19C9E1C77}"/>
              </a:ext>
            </a:extLst>
          </p:cNvPr>
          <p:cNvSpPr>
            <a:spLocks noChangeArrowheads="1"/>
          </p:cNvSpPr>
          <p:nvPr/>
        </p:nvSpPr>
        <p:spPr bwMode="auto">
          <a:xfrm>
            <a:off x="5804364" y="3789569"/>
            <a:ext cx="3180484"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algn="ctr" eaLnBrk="1" hangingPunct="1"/>
            <a:r>
              <a:rPr lang="fr-FR" altLang="fr-FR" sz="1650" dirty="0"/>
              <a:t>« Education in high-</a:t>
            </a:r>
            <a:r>
              <a:rPr lang="fr-FR" altLang="fr-FR" sz="1650" dirty="0" err="1"/>
              <a:t>quality</a:t>
            </a:r>
            <a:r>
              <a:rPr lang="fr-FR" altLang="fr-FR" sz="1650" dirty="0"/>
              <a:t> </a:t>
            </a:r>
            <a:r>
              <a:rPr lang="fr-FR" altLang="fr-FR" sz="1650" dirty="0" err="1"/>
              <a:t>research-synthesis</a:t>
            </a:r>
            <a:r>
              <a:rPr lang="fr-FR" altLang="fr-FR" sz="1650" dirty="0"/>
              <a:t> </a:t>
            </a:r>
            <a:r>
              <a:rPr lang="fr-FR" altLang="fr-FR" sz="1650" dirty="0" err="1"/>
              <a:t>methods</a:t>
            </a:r>
            <a:r>
              <a:rPr lang="fr-FR" altLang="fr-FR" sz="1650" dirty="0"/>
              <a:t> »</a:t>
            </a:r>
          </a:p>
        </p:txBody>
      </p:sp>
      <p:sp>
        <p:nvSpPr>
          <p:cNvPr id="29" name="Rectangle 4">
            <a:extLst>
              <a:ext uri="{FF2B5EF4-FFF2-40B4-BE49-F238E27FC236}">
                <a16:creationId xmlns:a16="http://schemas.microsoft.com/office/drawing/2014/main" id="{E984C9AD-ADAB-E242-8F15-02FCB358F0E0}"/>
              </a:ext>
            </a:extLst>
          </p:cNvPr>
          <p:cNvSpPr>
            <a:spLocks noChangeArrowheads="1"/>
          </p:cNvSpPr>
          <p:nvPr/>
        </p:nvSpPr>
        <p:spPr bwMode="auto">
          <a:xfrm>
            <a:off x="5438409" y="2857102"/>
            <a:ext cx="3912394"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algn="ctr" eaLnBrk="1" hangingPunct="1"/>
            <a:r>
              <a:rPr lang="fr-FR" altLang="fr-FR" sz="1650" dirty="0"/>
              <a:t>« </a:t>
            </a:r>
            <a:r>
              <a:rPr lang="fr-FR" altLang="fr-FR" sz="1650" dirty="0" err="1"/>
              <a:t>Too</a:t>
            </a:r>
            <a:r>
              <a:rPr lang="fr-FR" altLang="fr-FR" sz="1650" dirty="0"/>
              <a:t> </a:t>
            </a:r>
            <a:r>
              <a:rPr lang="fr-FR" altLang="fr-FR" sz="1650" dirty="0" err="1"/>
              <a:t>many</a:t>
            </a:r>
            <a:r>
              <a:rPr lang="fr-FR" altLang="fr-FR" sz="1650" dirty="0"/>
              <a:t> </a:t>
            </a:r>
            <a:r>
              <a:rPr lang="fr-FR" altLang="fr-FR" sz="1650" dirty="0" err="1"/>
              <a:t>meta</a:t>
            </a:r>
            <a:r>
              <a:rPr lang="fr-FR" altLang="fr-FR" sz="1650" dirty="0"/>
              <a:t>-analyses and </a:t>
            </a:r>
          </a:p>
          <a:p>
            <a:pPr algn="ctr" eaLnBrk="1" hangingPunct="1"/>
            <a:r>
              <a:rPr lang="fr-FR" altLang="fr-FR" sz="1650" dirty="0" err="1"/>
              <a:t>systematic</a:t>
            </a:r>
            <a:r>
              <a:rPr lang="fr-FR" altLang="fr-FR" sz="1650" dirty="0"/>
              <a:t> </a:t>
            </a:r>
            <a:r>
              <a:rPr lang="fr-FR" altLang="fr-FR" sz="1650" dirty="0" err="1"/>
              <a:t>reviews</a:t>
            </a:r>
            <a:r>
              <a:rPr lang="fr-FR" altLang="fr-FR" sz="1650" dirty="0"/>
              <a:t> are of </a:t>
            </a:r>
            <a:r>
              <a:rPr lang="fr-FR" altLang="fr-FR" sz="1650" b="1" dirty="0" err="1"/>
              <a:t>low</a:t>
            </a:r>
            <a:r>
              <a:rPr lang="fr-FR" altLang="fr-FR" sz="1650" b="1" dirty="0"/>
              <a:t> </a:t>
            </a:r>
            <a:r>
              <a:rPr lang="fr-FR" altLang="fr-FR" sz="1650" b="1" dirty="0" err="1"/>
              <a:t>quality</a:t>
            </a:r>
            <a:r>
              <a:rPr lang="fr-FR" altLang="fr-FR" sz="1650" dirty="0"/>
              <a:t> »</a:t>
            </a:r>
          </a:p>
        </p:txBody>
      </p:sp>
      <p:sp>
        <p:nvSpPr>
          <p:cNvPr id="30" name="Rectangle 4">
            <a:extLst>
              <a:ext uri="{FF2B5EF4-FFF2-40B4-BE49-F238E27FC236}">
                <a16:creationId xmlns:a16="http://schemas.microsoft.com/office/drawing/2014/main" id="{12F7DC66-5673-BE41-B87F-653E266BEEF2}"/>
              </a:ext>
            </a:extLst>
          </p:cNvPr>
          <p:cNvSpPr>
            <a:spLocks noChangeArrowheads="1"/>
          </p:cNvSpPr>
          <p:nvPr/>
        </p:nvSpPr>
        <p:spPr bwMode="auto">
          <a:xfrm rot="16200000">
            <a:off x="-1486565" y="3027848"/>
            <a:ext cx="3912394" cy="600164"/>
          </a:xfrm>
          <a:prstGeom prst="rect">
            <a:avLst/>
          </a:prstGeom>
          <a:solidFill>
            <a:schemeClr val="bg1"/>
          </a:solidFill>
          <a:ln>
            <a:noFill/>
          </a:ln>
          <a:extLst/>
        </p:spPr>
        <p:txBody>
          <a:bodyPr>
            <a:spAutoFit/>
          </a:bodyPr>
          <a:lstStyle>
            <a:lvl1pPr eaLnBrk="0" hangingPunct="0">
              <a:defRPr sz="2400">
                <a:solidFill>
                  <a:schemeClr val="tx1"/>
                </a:solidFill>
                <a:latin typeface="Calibri" panose="020F0502020204030204" pitchFamily="34" charset="0"/>
                <a:ea typeface="ＭＳ Ｐゴシック" panose="020B0600070205080204" pitchFamily="34" charset="-128"/>
              </a:defRPr>
            </a:lvl1pPr>
            <a:lvl2pPr marL="742950" indent="-285750" eaLnBrk="0" hangingPunct="0">
              <a:defRPr sz="2400">
                <a:solidFill>
                  <a:schemeClr val="tx1"/>
                </a:solidFill>
                <a:latin typeface="Calibri" panose="020F0502020204030204" pitchFamily="34" charset="0"/>
                <a:ea typeface="ＭＳ Ｐゴシック" panose="020B0600070205080204" pitchFamily="34" charset="-128"/>
              </a:defRPr>
            </a:lvl2pPr>
            <a:lvl3pPr marL="1143000" indent="-228600" eaLnBrk="0" hangingPunct="0">
              <a:defRPr sz="2400">
                <a:solidFill>
                  <a:schemeClr val="tx1"/>
                </a:solidFill>
                <a:latin typeface="Calibri" panose="020F0502020204030204" pitchFamily="34" charset="0"/>
                <a:ea typeface="ＭＳ Ｐゴシック" panose="020B0600070205080204" pitchFamily="34" charset="-128"/>
              </a:defRPr>
            </a:lvl3pPr>
            <a:lvl4pPr marL="1600200" indent="-228600" eaLnBrk="0" hangingPunct="0">
              <a:defRPr sz="2400">
                <a:solidFill>
                  <a:schemeClr val="tx1"/>
                </a:solidFill>
                <a:latin typeface="Calibri" panose="020F0502020204030204" pitchFamily="34" charset="0"/>
                <a:ea typeface="ＭＳ Ｐゴシック" panose="020B0600070205080204" pitchFamily="34" charset="-128"/>
              </a:defRPr>
            </a:lvl4pPr>
            <a:lvl5pPr marL="2057400" indent="-228600" eaLnBrk="0" hangingPunct="0">
              <a:defRPr sz="24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Calibri" panose="020F0502020204030204" pitchFamily="34" charset="0"/>
                <a:ea typeface="ＭＳ Ｐゴシック" panose="020B0600070205080204" pitchFamily="34" charset="-128"/>
              </a:defRPr>
            </a:lvl9pPr>
          </a:lstStyle>
          <a:p>
            <a:pPr algn="ctr" eaLnBrk="1" hangingPunct="1"/>
            <a:r>
              <a:rPr lang="fr-FR" altLang="fr-FR" sz="1650" dirty="0" err="1"/>
              <a:t>Number</a:t>
            </a:r>
            <a:r>
              <a:rPr lang="fr-FR" altLang="fr-FR" sz="1650" dirty="0"/>
              <a:t> of </a:t>
            </a:r>
            <a:r>
              <a:rPr lang="fr-FR" altLang="fr-FR" sz="1650" dirty="0" err="1"/>
              <a:t>meta</a:t>
            </a:r>
            <a:r>
              <a:rPr lang="fr-FR" altLang="fr-FR" sz="1650" dirty="0"/>
              <a:t>-analyses </a:t>
            </a:r>
            <a:r>
              <a:rPr lang="fr-FR" altLang="fr-FR" sz="1650" dirty="0" err="1"/>
              <a:t>published</a:t>
            </a:r>
            <a:endParaRPr lang="fr-FR" altLang="fr-FR" sz="1650" dirty="0"/>
          </a:p>
          <a:p>
            <a:pPr algn="ctr" eaLnBrk="1" hangingPunct="1"/>
            <a:r>
              <a:rPr lang="fr-FR" altLang="fr-FR" sz="1650" dirty="0"/>
              <a:t> on </a:t>
            </a:r>
            <a:r>
              <a:rPr lang="fr-FR" altLang="fr-FR" sz="1650" dirty="0" err="1"/>
              <a:t>Soil</a:t>
            </a:r>
            <a:r>
              <a:rPr lang="fr-FR" altLang="fr-FR" sz="1650" dirty="0"/>
              <a:t> </a:t>
            </a:r>
            <a:r>
              <a:rPr lang="fr-FR" altLang="fr-FR" sz="1650" dirty="0" err="1"/>
              <a:t>organic</a:t>
            </a:r>
            <a:r>
              <a:rPr lang="fr-FR" altLang="fr-FR" sz="1650" dirty="0"/>
              <a:t> </a:t>
            </a:r>
            <a:r>
              <a:rPr lang="fr-FR" altLang="fr-FR" sz="1650" dirty="0" err="1"/>
              <a:t>carbon</a:t>
            </a:r>
            <a:endParaRPr lang="fr-FR" altLang="fr-FR" sz="1650" dirty="0"/>
          </a:p>
        </p:txBody>
      </p:sp>
      <p:sp>
        <p:nvSpPr>
          <p:cNvPr id="3" name="Rectangle 2">
            <a:extLst>
              <a:ext uri="{FF2B5EF4-FFF2-40B4-BE49-F238E27FC236}">
                <a16:creationId xmlns:a16="http://schemas.microsoft.com/office/drawing/2014/main" id="{898D2E0B-FFEA-EE4F-ADD0-72AF76B17A15}"/>
              </a:ext>
            </a:extLst>
          </p:cNvPr>
          <p:cNvSpPr/>
          <p:nvPr/>
        </p:nvSpPr>
        <p:spPr>
          <a:xfrm>
            <a:off x="6815601" y="2006240"/>
            <a:ext cx="579005" cy="369332"/>
          </a:xfrm>
          <a:prstGeom prst="rect">
            <a:avLst/>
          </a:prstGeom>
        </p:spPr>
        <p:txBody>
          <a:bodyPr wrap="none">
            <a:spAutoFit/>
          </a:bodyPr>
          <a:lstStyle/>
          <a:p>
            <a:pPr algn="ctr"/>
            <a:r>
              <a:rPr lang="fr-FR" altLang="fr-FR" b="1" dirty="0">
                <a:solidFill>
                  <a:srgbClr val="FF0000"/>
                </a:solidFill>
              </a:rPr>
              <a:t>BUT</a:t>
            </a:r>
            <a:endParaRPr lang="fr-FR" b="1" dirty="0">
              <a:solidFill>
                <a:srgbClr val="FF0000"/>
              </a:solidFill>
            </a:endParaRPr>
          </a:p>
        </p:txBody>
      </p:sp>
    </p:spTree>
    <p:extLst>
      <p:ext uri="{BB962C8B-B14F-4D97-AF65-F5344CB8AC3E}">
        <p14:creationId xmlns:p14="http://schemas.microsoft.com/office/powerpoint/2010/main" val="359225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Focus…</a:t>
            </a:r>
          </a:p>
        </p:txBody>
      </p:sp>
      <p:sp>
        <p:nvSpPr>
          <p:cNvPr id="7" name="Espace réservé du numéro de diapositive 6"/>
          <p:cNvSpPr>
            <a:spLocks noGrp="1"/>
          </p:cNvSpPr>
          <p:nvPr>
            <p:ph type="sldNum" sz="quarter" idx="12"/>
          </p:nvPr>
        </p:nvSpPr>
        <p:spPr/>
        <p:txBody>
          <a:bodyPr/>
          <a:lstStyle/>
          <a:p>
            <a:fld id="{43B5D603-0D65-E745-B96E-A15BED22DBB9}" type="slidenum">
              <a:rPr lang="fr-FR" smtClean="0">
                <a:latin typeface="Calibri" panose="020F0502020204030204" pitchFamily="34" charset="0"/>
                <a:cs typeface="Calibri" panose="020F0502020204030204" pitchFamily="34" charset="0"/>
              </a:rPr>
              <a:pPr/>
              <a:t>3</a:t>
            </a:fld>
            <a:endParaRPr lang="fr-FR" dirty="0">
              <a:latin typeface="Calibri" panose="020F0502020204030204" pitchFamily="34" charset="0"/>
              <a:cs typeface="Calibri" panose="020F0502020204030204" pitchFamily="34" charset="0"/>
            </a:endParaRPr>
          </a:p>
        </p:txBody>
      </p:sp>
      <p:pic>
        <p:nvPicPr>
          <p:cNvPr id="8" name="Picture 2" descr="Chris_Jordan_running#_cans1.png">
            <a:extLst>
              <a:ext uri="{FF2B5EF4-FFF2-40B4-BE49-F238E27FC236}">
                <a16:creationId xmlns:a16="http://schemas.microsoft.com/office/drawing/2014/main" id="{9693FE05-2723-5A45-83F1-66A155F3EA8B}"/>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78047" y="1328540"/>
            <a:ext cx="6464595" cy="4842708"/>
          </a:xfrm>
          <a:prstGeom prst="rect">
            <a:avLst/>
          </a:prstGeom>
        </p:spPr>
      </p:pic>
    </p:spTree>
    <p:extLst>
      <p:ext uri="{BB962C8B-B14F-4D97-AF65-F5344CB8AC3E}">
        <p14:creationId xmlns:p14="http://schemas.microsoft.com/office/powerpoint/2010/main" val="795434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a:t>The </a:t>
            </a:r>
            <a:r>
              <a:rPr lang="fr-FR" dirty="0" err="1"/>
              <a:t>different</a:t>
            </a:r>
            <a:r>
              <a:rPr lang="fr-FR" dirty="0"/>
              <a:t> </a:t>
            </a:r>
            <a:r>
              <a:rPr lang="fr-FR" dirty="0" err="1"/>
              <a:t>steps</a:t>
            </a:r>
            <a:r>
              <a:rPr lang="fr-FR" dirty="0"/>
              <a:t> to </a:t>
            </a:r>
            <a:r>
              <a:rPr lang="fr-FR" dirty="0" err="1"/>
              <a:t>perform</a:t>
            </a:r>
            <a:r>
              <a:rPr lang="fr-FR" dirty="0"/>
              <a:t> a </a:t>
            </a:r>
            <a:r>
              <a:rPr lang="fr-FR" dirty="0" err="1"/>
              <a:t>systematic</a:t>
            </a:r>
            <a:r>
              <a:rPr lang="fr-FR" dirty="0"/>
              <a:t> </a:t>
            </a:r>
            <a:r>
              <a:rPr lang="fr-FR" dirty="0" err="1"/>
              <a:t>review</a:t>
            </a:r>
            <a:endParaRPr lang="fr-FR" dirty="0"/>
          </a:p>
        </p:txBody>
      </p:sp>
      <p:sp>
        <p:nvSpPr>
          <p:cNvPr id="7" name="Espace réservé du numéro de diapositive 6"/>
          <p:cNvSpPr>
            <a:spLocks noGrp="1"/>
          </p:cNvSpPr>
          <p:nvPr>
            <p:ph type="sldNum" sz="quarter" idx="12"/>
          </p:nvPr>
        </p:nvSpPr>
        <p:spPr>
          <a:xfrm>
            <a:off x="375920" y="6051437"/>
            <a:ext cx="638060" cy="234704"/>
          </a:xfrm>
        </p:spPr>
        <p:txBody>
          <a:bodyPr/>
          <a:lstStyle/>
          <a:p>
            <a:fld id="{43B5D603-0D65-E745-B96E-A15BED22DBB9}" type="slidenum">
              <a:rPr lang="fr-FR" smtClean="0">
                <a:latin typeface="Calibri" panose="020F0502020204030204" pitchFamily="34" charset="0"/>
                <a:cs typeface="Calibri" panose="020F0502020204030204" pitchFamily="34" charset="0"/>
              </a:rPr>
              <a:pPr/>
              <a:t>30</a:t>
            </a:fld>
            <a:endParaRPr lang="fr-FR" dirty="0">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18D7DC86-A291-A146-93D8-B3D51EDDC74C}"/>
              </a:ext>
            </a:extLst>
          </p:cNvPr>
          <p:cNvSpPr/>
          <p:nvPr/>
        </p:nvSpPr>
        <p:spPr>
          <a:xfrm>
            <a:off x="9665957" y="6557918"/>
            <a:ext cx="3265713" cy="300082"/>
          </a:xfrm>
          <a:prstGeom prst="rect">
            <a:avLst/>
          </a:prstGeom>
        </p:spPr>
        <p:txBody>
          <a:bodyPr wrap="square">
            <a:spAutoFit/>
          </a:bodyPr>
          <a:lstStyle/>
          <a:p>
            <a:pPr algn="ctr"/>
            <a:r>
              <a:rPr lang="en-US" sz="1350" dirty="0" err="1"/>
              <a:t>Gurevitch</a:t>
            </a:r>
            <a:r>
              <a:rPr lang="en-US" sz="1350" dirty="0"/>
              <a:t> </a:t>
            </a:r>
            <a:r>
              <a:rPr lang="en-US" sz="1350" i="1" dirty="0"/>
              <a:t>et al. </a:t>
            </a:r>
            <a:r>
              <a:rPr lang="en-US" sz="1350" dirty="0"/>
              <a:t>(2018), </a:t>
            </a:r>
            <a:r>
              <a:rPr lang="en-US" sz="1350" i="1" dirty="0"/>
              <a:t>Nature</a:t>
            </a:r>
          </a:p>
        </p:txBody>
      </p:sp>
      <p:pic>
        <p:nvPicPr>
          <p:cNvPr id="5" name="Image 4">
            <a:extLst>
              <a:ext uri="{FF2B5EF4-FFF2-40B4-BE49-F238E27FC236}">
                <a16:creationId xmlns:a16="http://schemas.microsoft.com/office/drawing/2014/main" id="{07424E6C-D5CC-4D48-A679-D85DB16A8C87}"/>
              </a:ext>
            </a:extLst>
          </p:cNvPr>
          <p:cNvPicPr>
            <a:picLocks noChangeAspect="1"/>
          </p:cNvPicPr>
          <p:nvPr/>
        </p:nvPicPr>
        <p:blipFill>
          <a:blip r:embed="rId3"/>
          <a:stretch>
            <a:fillRect/>
          </a:stretch>
        </p:blipFill>
        <p:spPr>
          <a:xfrm>
            <a:off x="1159099" y="1358074"/>
            <a:ext cx="6581104" cy="4928067"/>
          </a:xfrm>
          <a:prstGeom prst="rect">
            <a:avLst/>
          </a:prstGeom>
        </p:spPr>
      </p:pic>
    </p:spTree>
    <p:extLst>
      <p:ext uri="{BB962C8B-B14F-4D97-AF65-F5344CB8AC3E}">
        <p14:creationId xmlns:p14="http://schemas.microsoft.com/office/powerpoint/2010/main" val="12679927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Step</a:t>
            </a:r>
            <a:r>
              <a:rPr lang="fr-FR" dirty="0"/>
              <a:t> back!</a:t>
            </a:r>
          </a:p>
        </p:txBody>
      </p:sp>
      <p:sp>
        <p:nvSpPr>
          <p:cNvPr id="7" name="Espace réservé du numéro de diapositive 6"/>
          <p:cNvSpPr>
            <a:spLocks noGrp="1"/>
          </p:cNvSpPr>
          <p:nvPr>
            <p:ph type="sldNum" sz="quarter" idx="12"/>
          </p:nvPr>
        </p:nvSpPr>
        <p:spPr/>
        <p:txBody>
          <a:bodyPr/>
          <a:lstStyle/>
          <a:p>
            <a:fld id="{43B5D603-0D65-E745-B96E-A15BED22DBB9}" type="slidenum">
              <a:rPr lang="fr-FR" smtClean="0">
                <a:latin typeface="Calibri" panose="020F0502020204030204" pitchFamily="34" charset="0"/>
                <a:cs typeface="Calibri" panose="020F0502020204030204" pitchFamily="34" charset="0"/>
              </a:rPr>
              <a:pPr/>
              <a:t>4</a:t>
            </a:fld>
            <a:endParaRPr lang="fr-FR" dirty="0">
              <a:latin typeface="Calibri" panose="020F0502020204030204" pitchFamily="34" charset="0"/>
              <a:cs typeface="Calibri" panose="020F0502020204030204" pitchFamily="34" charset="0"/>
            </a:endParaRPr>
          </a:p>
        </p:txBody>
      </p:sp>
      <p:pic>
        <p:nvPicPr>
          <p:cNvPr id="8" name="Picture 2" descr="Chris_Jordan_running#_cans2.png">
            <a:extLst>
              <a:ext uri="{FF2B5EF4-FFF2-40B4-BE49-F238E27FC236}">
                <a16:creationId xmlns:a16="http://schemas.microsoft.com/office/drawing/2014/main" id="{984541A7-DECE-4045-B862-4D35F95E01A5}"/>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1546150" y="1282929"/>
            <a:ext cx="6517758" cy="4888319"/>
          </a:xfrm>
          <a:prstGeom prst="rect">
            <a:avLst/>
          </a:prstGeom>
        </p:spPr>
      </p:pic>
      <p:sp>
        <p:nvSpPr>
          <p:cNvPr id="10" name="Rectangle 9">
            <a:extLst>
              <a:ext uri="{FF2B5EF4-FFF2-40B4-BE49-F238E27FC236}">
                <a16:creationId xmlns:a16="http://schemas.microsoft.com/office/drawing/2014/main" id="{31FAECEB-1B70-0745-B7ED-8068BC9EF2C1}"/>
              </a:ext>
            </a:extLst>
          </p:cNvPr>
          <p:cNvSpPr/>
          <p:nvPr/>
        </p:nvSpPr>
        <p:spPr>
          <a:xfrm>
            <a:off x="1578047" y="5571637"/>
            <a:ext cx="6485861" cy="599611"/>
          </a:xfrm>
          <a:prstGeom prst="rect">
            <a:avLst/>
          </a:prstGeom>
          <a:solidFill>
            <a:schemeClr val="bg1">
              <a:alpha val="76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r>
              <a:rPr lang="en-US" sz="2000" dirty="0">
                <a:solidFill>
                  <a:schemeClr val="accent1"/>
                </a:solidFill>
                <a:latin typeface="Gill Sans" charset="0"/>
                <a:ea typeface="Gill Sans" charset="0"/>
                <a:cs typeface="Gill Sans" charset="0"/>
              </a:rPr>
              <a:t>Depicts 106,000 aluminum cans, the number used in the US every 30s</a:t>
            </a:r>
          </a:p>
        </p:txBody>
      </p:sp>
    </p:spTree>
    <p:extLst>
      <p:ext uri="{BB962C8B-B14F-4D97-AF65-F5344CB8AC3E}">
        <p14:creationId xmlns:p14="http://schemas.microsoft.com/office/powerpoint/2010/main" val="2531225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p:cNvSpPr>
            <a:spLocks noGrp="1"/>
          </p:cNvSpPr>
          <p:nvPr>
            <p:ph type="sldNum" sz="quarter" idx="12"/>
          </p:nvPr>
        </p:nvSpPr>
        <p:spPr/>
        <p:txBody>
          <a:bodyPr/>
          <a:lstStyle/>
          <a:p>
            <a:fld id="{43B5D603-0D65-E745-B96E-A15BED22DBB9}" type="slidenum">
              <a:rPr lang="fr-FR" smtClean="0">
                <a:latin typeface="Calibri" panose="020F0502020204030204" pitchFamily="34" charset="0"/>
                <a:cs typeface="Calibri" panose="020F0502020204030204" pitchFamily="34" charset="0"/>
              </a:rPr>
              <a:pPr/>
              <a:t>5</a:t>
            </a:fld>
            <a:endParaRPr lang="fr-FR" dirty="0">
              <a:latin typeface="Calibri" panose="020F0502020204030204" pitchFamily="34" charset="0"/>
              <a:cs typeface="Calibri" panose="020F0502020204030204" pitchFamily="34" charset="0"/>
            </a:endParaRPr>
          </a:p>
        </p:txBody>
      </p:sp>
      <p:pic>
        <p:nvPicPr>
          <p:cNvPr id="8" name="Image 7">
            <a:extLst>
              <a:ext uri="{FF2B5EF4-FFF2-40B4-BE49-F238E27FC236}">
                <a16:creationId xmlns:a16="http://schemas.microsoft.com/office/drawing/2014/main" id="{5B744091-DEAC-AF40-AAC4-CBD93B8788C0}"/>
              </a:ext>
            </a:extLst>
          </p:cNvPr>
          <p:cNvPicPr>
            <a:picLocks noChangeAspect="1"/>
          </p:cNvPicPr>
          <p:nvPr/>
        </p:nvPicPr>
        <p:blipFill rotWithShape="1">
          <a:blip r:embed="rId3"/>
          <a:srcRect t="1272" b="83446"/>
          <a:stretch/>
        </p:blipFill>
        <p:spPr>
          <a:xfrm>
            <a:off x="2657723" y="1492373"/>
            <a:ext cx="3581400" cy="1001486"/>
          </a:xfrm>
          <a:prstGeom prst="rect">
            <a:avLst/>
          </a:prstGeom>
        </p:spPr>
      </p:pic>
      <p:sp>
        <p:nvSpPr>
          <p:cNvPr id="6" name="ZoneTexte 5">
            <a:extLst>
              <a:ext uri="{FF2B5EF4-FFF2-40B4-BE49-F238E27FC236}">
                <a16:creationId xmlns:a16="http://schemas.microsoft.com/office/drawing/2014/main" id="{0B470B70-A133-5640-8C45-1242EFE1D3CB}"/>
              </a:ext>
            </a:extLst>
          </p:cNvPr>
          <p:cNvSpPr txBox="1"/>
          <p:nvPr/>
        </p:nvSpPr>
        <p:spPr>
          <a:xfrm>
            <a:off x="5865176" y="6604652"/>
            <a:ext cx="2850717" cy="307777"/>
          </a:xfrm>
          <a:prstGeom prst="rect">
            <a:avLst/>
          </a:prstGeom>
          <a:noFill/>
        </p:spPr>
        <p:txBody>
          <a:bodyPr wrap="none" rtlCol="0">
            <a:spAutoFit/>
          </a:bodyPr>
          <a:lstStyle/>
          <a:p>
            <a:r>
              <a:rPr lang="fr-FR" sz="1400" i="1" dirty="0"/>
              <a:t>Healthcare-management-</a:t>
            </a:r>
            <a:r>
              <a:rPr lang="fr-FR" sz="1400" i="1" dirty="0" err="1"/>
              <a:t>degree.net</a:t>
            </a:r>
            <a:endParaRPr lang="fr-FR" sz="1400" i="1" dirty="0"/>
          </a:p>
        </p:txBody>
      </p:sp>
      <p:sp>
        <p:nvSpPr>
          <p:cNvPr id="11" name="Titre 1">
            <a:extLst>
              <a:ext uri="{FF2B5EF4-FFF2-40B4-BE49-F238E27FC236}">
                <a16:creationId xmlns:a16="http://schemas.microsoft.com/office/drawing/2014/main" id="{9E3D6C00-350D-EA48-96DC-BD79756A60FA}"/>
              </a:ext>
            </a:extLst>
          </p:cNvPr>
          <p:cNvSpPr txBox="1">
            <a:spLocks/>
          </p:cNvSpPr>
          <p:nvPr/>
        </p:nvSpPr>
        <p:spPr>
          <a:xfrm>
            <a:off x="1724891" y="3645225"/>
            <a:ext cx="6305202" cy="656694"/>
          </a:xfrm>
          <a:prstGeom prst="rect">
            <a:avLst/>
          </a:prstGeom>
        </p:spPr>
        <p:txBody>
          <a:bodyPr vert="horz" lIns="91440" tIns="45720" rIns="91440" bIns="45720" rtlCol="0" anchor="ctr">
            <a:noAutofit/>
          </a:bodyPr>
          <a:lstStyle>
            <a:lvl1pPr algn="l" defTabSz="457200" rtl="0" eaLnBrk="1" latinLnBrk="0" hangingPunct="1">
              <a:spcBef>
                <a:spcPct val="0"/>
              </a:spcBef>
              <a:buNone/>
              <a:defRPr sz="2800" b="0" i="0" kern="1200">
                <a:solidFill>
                  <a:srgbClr val="595959"/>
                </a:solidFill>
                <a:latin typeface="Calibri" panose="020F0502020204030204" pitchFamily="34" charset="0"/>
                <a:ea typeface="+mj-ea"/>
                <a:cs typeface="Calibri" panose="020F0502020204030204" pitchFamily="34" charset="0"/>
              </a:defRPr>
            </a:lvl1pPr>
          </a:lstStyle>
          <a:p>
            <a:r>
              <a:rPr lang="fr-FR" sz="2000" b="1" dirty="0"/>
              <a:t>Do </a:t>
            </a:r>
            <a:r>
              <a:rPr lang="fr-FR" sz="2000" b="1" dirty="0" err="1"/>
              <a:t>you</a:t>
            </a:r>
            <a:r>
              <a:rPr lang="fr-FR" sz="2000" b="1" dirty="0"/>
              <a:t> </a:t>
            </a:r>
            <a:r>
              <a:rPr lang="fr-FR" sz="2000" b="1" dirty="0" err="1"/>
              <a:t>think</a:t>
            </a:r>
            <a:r>
              <a:rPr lang="fr-FR" sz="2000" b="1" dirty="0"/>
              <a:t> the </a:t>
            </a:r>
            <a:r>
              <a:rPr lang="fr-FR" sz="2000" b="1" dirty="0" err="1"/>
              <a:t>folowing</a:t>
            </a:r>
            <a:r>
              <a:rPr lang="fr-FR" sz="2000" b="1" dirty="0"/>
              <a:t> </a:t>
            </a:r>
            <a:r>
              <a:rPr lang="fr-FR" sz="2000" b="1" dirty="0" err="1"/>
              <a:t>statement</a:t>
            </a:r>
            <a:r>
              <a:rPr lang="fr-FR" sz="2000" b="1" dirty="0"/>
              <a:t> </a:t>
            </a:r>
            <a:r>
              <a:rPr lang="fr-FR" sz="2000" b="1" dirty="0" err="1"/>
              <a:t>is</a:t>
            </a:r>
            <a:r>
              <a:rPr lang="fr-FR" sz="2000" b="1" dirty="0"/>
              <a:t> </a:t>
            </a:r>
            <a:r>
              <a:rPr lang="fr-FR" sz="2000" b="1" dirty="0" err="1"/>
              <a:t>true</a:t>
            </a:r>
            <a:r>
              <a:rPr lang="fr-FR" sz="2000" b="1" dirty="0"/>
              <a:t> or false?</a:t>
            </a:r>
          </a:p>
          <a:p>
            <a:endParaRPr lang="fr-FR" sz="2000" b="1" dirty="0"/>
          </a:p>
          <a:p>
            <a:r>
              <a:rPr lang="fr-FR" sz="2000" b="1" dirty="0"/>
              <a:t>« </a:t>
            </a:r>
            <a:r>
              <a:rPr lang="fr-FR" sz="2000" b="1" dirty="0" err="1"/>
              <a:t>Some</a:t>
            </a:r>
            <a:r>
              <a:rPr lang="fr-FR" sz="2000" b="1" dirty="0"/>
              <a:t> vaccines cause </a:t>
            </a:r>
            <a:r>
              <a:rPr lang="fr-FR" sz="2000" b="1" dirty="0" err="1"/>
              <a:t>autism</a:t>
            </a:r>
            <a:r>
              <a:rPr lang="fr-FR" sz="2000" b="1" dirty="0"/>
              <a:t> in </a:t>
            </a:r>
            <a:r>
              <a:rPr lang="fr-FR" sz="2000" b="1" dirty="0" err="1"/>
              <a:t>healthy</a:t>
            </a:r>
            <a:r>
              <a:rPr lang="fr-FR" sz="2000" b="1" dirty="0"/>
              <a:t> </a:t>
            </a:r>
            <a:r>
              <a:rPr lang="fr-FR" sz="2000" b="1" dirty="0" err="1"/>
              <a:t>children</a:t>
            </a:r>
            <a:r>
              <a:rPr lang="fr-FR" sz="2000" b="1" dirty="0"/>
              <a:t>. »</a:t>
            </a:r>
          </a:p>
        </p:txBody>
      </p:sp>
    </p:spTree>
    <p:extLst>
      <p:ext uri="{BB962C8B-B14F-4D97-AF65-F5344CB8AC3E}">
        <p14:creationId xmlns:p14="http://schemas.microsoft.com/office/powerpoint/2010/main" val="2813363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Misinformation</a:t>
            </a:r>
            <a:endParaRPr lang="fr-FR" dirty="0"/>
          </a:p>
        </p:txBody>
      </p:sp>
      <p:sp>
        <p:nvSpPr>
          <p:cNvPr id="7" name="Espace réservé du numéro de diapositive 6"/>
          <p:cNvSpPr>
            <a:spLocks noGrp="1"/>
          </p:cNvSpPr>
          <p:nvPr>
            <p:ph type="sldNum" sz="quarter" idx="12"/>
          </p:nvPr>
        </p:nvSpPr>
        <p:spPr/>
        <p:txBody>
          <a:bodyPr/>
          <a:lstStyle/>
          <a:p>
            <a:fld id="{43B5D603-0D65-E745-B96E-A15BED22DBB9}" type="slidenum">
              <a:rPr lang="fr-FR" smtClean="0">
                <a:latin typeface="Calibri" panose="020F0502020204030204" pitchFamily="34" charset="0"/>
                <a:cs typeface="Calibri" panose="020F0502020204030204" pitchFamily="34" charset="0"/>
              </a:rPr>
              <a:pPr/>
              <a:t>6</a:t>
            </a:fld>
            <a:endParaRPr lang="fr-FR" dirty="0">
              <a:latin typeface="Calibri" panose="020F0502020204030204" pitchFamily="34" charset="0"/>
              <a:cs typeface="Calibri" panose="020F0502020204030204" pitchFamily="34" charset="0"/>
            </a:endParaRPr>
          </a:p>
        </p:txBody>
      </p:sp>
      <p:sp>
        <p:nvSpPr>
          <p:cNvPr id="6" name="ZoneTexte 5">
            <a:extLst>
              <a:ext uri="{FF2B5EF4-FFF2-40B4-BE49-F238E27FC236}">
                <a16:creationId xmlns:a16="http://schemas.microsoft.com/office/drawing/2014/main" id="{0B470B70-A133-5640-8C45-1242EFE1D3CB}"/>
              </a:ext>
            </a:extLst>
          </p:cNvPr>
          <p:cNvSpPr txBox="1"/>
          <p:nvPr/>
        </p:nvSpPr>
        <p:spPr>
          <a:xfrm>
            <a:off x="5865176" y="6604652"/>
            <a:ext cx="2850717" cy="307777"/>
          </a:xfrm>
          <a:prstGeom prst="rect">
            <a:avLst/>
          </a:prstGeom>
          <a:noFill/>
        </p:spPr>
        <p:txBody>
          <a:bodyPr wrap="none" rtlCol="0">
            <a:spAutoFit/>
          </a:bodyPr>
          <a:lstStyle/>
          <a:p>
            <a:r>
              <a:rPr lang="fr-FR" sz="1400" i="1" dirty="0"/>
              <a:t>Healthcare-management-</a:t>
            </a:r>
            <a:r>
              <a:rPr lang="fr-FR" sz="1400" i="1" dirty="0" err="1"/>
              <a:t>degree.net</a:t>
            </a:r>
            <a:endParaRPr lang="fr-FR" sz="1400" i="1" dirty="0"/>
          </a:p>
        </p:txBody>
      </p:sp>
      <p:pic>
        <p:nvPicPr>
          <p:cNvPr id="9" name="Image 8">
            <a:extLst>
              <a:ext uri="{FF2B5EF4-FFF2-40B4-BE49-F238E27FC236}">
                <a16:creationId xmlns:a16="http://schemas.microsoft.com/office/drawing/2014/main" id="{33658AF1-0B92-D24F-AE64-86A8C6A3188E}"/>
              </a:ext>
            </a:extLst>
          </p:cNvPr>
          <p:cNvPicPr>
            <a:picLocks noChangeAspect="1"/>
          </p:cNvPicPr>
          <p:nvPr/>
        </p:nvPicPr>
        <p:blipFill rotWithShape="1">
          <a:blip r:embed="rId3"/>
          <a:srcRect l="32753" t="2656" r="8390" b="3515"/>
          <a:stretch/>
        </p:blipFill>
        <p:spPr>
          <a:xfrm>
            <a:off x="1545770" y="1153884"/>
            <a:ext cx="5932716" cy="5327925"/>
          </a:xfrm>
          <a:prstGeom prst="rect">
            <a:avLst/>
          </a:prstGeom>
        </p:spPr>
      </p:pic>
    </p:spTree>
    <p:extLst>
      <p:ext uri="{BB962C8B-B14F-4D97-AF65-F5344CB8AC3E}">
        <p14:creationId xmlns:p14="http://schemas.microsoft.com/office/powerpoint/2010/main" val="1709940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Misinformation</a:t>
            </a:r>
            <a:endParaRPr lang="fr-FR" dirty="0"/>
          </a:p>
        </p:txBody>
      </p:sp>
      <p:sp>
        <p:nvSpPr>
          <p:cNvPr id="7" name="Espace réservé du numéro de diapositive 6"/>
          <p:cNvSpPr>
            <a:spLocks noGrp="1"/>
          </p:cNvSpPr>
          <p:nvPr>
            <p:ph type="sldNum" sz="quarter" idx="12"/>
          </p:nvPr>
        </p:nvSpPr>
        <p:spPr/>
        <p:txBody>
          <a:bodyPr/>
          <a:lstStyle/>
          <a:p>
            <a:fld id="{43B5D603-0D65-E745-B96E-A15BED22DBB9}" type="slidenum">
              <a:rPr lang="fr-FR" smtClean="0">
                <a:latin typeface="Calibri" panose="020F0502020204030204" pitchFamily="34" charset="0"/>
                <a:cs typeface="Calibri" panose="020F0502020204030204" pitchFamily="34" charset="0"/>
              </a:rPr>
              <a:pPr/>
              <a:t>7</a:t>
            </a:fld>
            <a:endParaRPr lang="fr-FR" dirty="0">
              <a:latin typeface="Calibri" panose="020F0502020204030204" pitchFamily="34" charset="0"/>
              <a:cs typeface="Calibri" panose="020F0502020204030204" pitchFamily="34" charset="0"/>
            </a:endParaRPr>
          </a:p>
        </p:txBody>
      </p:sp>
      <p:sp>
        <p:nvSpPr>
          <p:cNvPr id="6" name="ZoneTexte 5">
            <a:extLst>
              <a:ext uri="{FF2B5EF4-FFF2-40B4-BE49-F238E27FC236}">
                <a16:creationId xmlns:a16="http://schemas.microsoft.com/office/drawing/2014/main" id="{0B470B70-A133-5640-8C45-1242EFE1D3CB}"/>
              </a:ext>
            </a:extLst>
          </p:cNvPr>
          <p:cNvSpPr txBox="1"/>
          <p:nvPr/>
        </p:nvSpPr>
        <p:spPr>
          <a:xfrm>
            <a:off x="5865176" y="6604652"/>
            <a:ext cx="2850717" cy="307777"/>
          </a:xfrm>
          <a:prstGeom prst="rect">
            <a:avLst/>
          </a:prstGeom>
          <a:noFill/>
        </p:spPr>
        <p:txBody>
          <a:bodyPr wrap="none" rtlCol="0">
            <a:spAutoFit/>
          </a:bodyPr>
          <a:lstStyle/>
          <a:p>
            <a:r>
              <a:rPr lang="fr-FR" sz="1400" i="1" dirty="0"/>
              <a:t>Healthcare-management-</a:t>
            </a:r>
            <a:r>
              <a:rPr lang="fr-FR" sz="1400" i="1" dirty="0" err="1"/>
              <a:t>degree.net</a:t>
            </a:r>
            <a:endParaRPr lang="fr-FR" sz="1400" i="1" dirty="0"/>
          </a:p>
        </p:txBody>
      </p:sp>
      <p:pic>
        <p:nvPicPr>
          <p:cNvPr id="4" name="Image 3">
            <a:extLst>
              <a:ext uri="{FF2B5EF4-FFF2-40B4-BE49-F238E27FC236}">
                <a16:creationId xmlns:a16="http://schemas.microsoft.com/office/drawing/2014/main" id="{1D3BC5E6-C465-0745-B297-4C2070769F76}"/>
              </a:ext>
            </a:extLst>
          </p:cNvPr>
          <p:cNvPicPr>
            <a:picLocks noChangeAspect="1"/>
          </p:cNvPicPr>
          <p:nvPr/>
        </p:nvPicPr>
        <p:blipFill rotWithShape="1">
          <a:blip r:embed="rId3"/>
          <a:srcRect t="17608"/>
          <a:stretch/>
        </p:blipFill>
        <p:spPr>
          <a:xfrm>
            <a:off x="2879271" y="1205338"/>
            <a:ext cx="3581400" cy="5399314"/>
          </a:xfrm>
          <a:prstGeom prst="rect">
            <a:avLst/>
          </a:prstGeom>
        </p:spPr>
      </p:pic>
    </p:spTree>
    <p:extLst>
      <p:ext uri="{BB962C8B-B14F-4D97-AF65-F5344CB8AC3E}">
        <p14:creationId xmlns:p14="http://schemas.microsoft.com/office/powerpoint/2010/main" val="3017703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Contradictatory</a:t>
            </a:r>
            <a:r>
              <a:rPr lang="fr-FR" dirty="0"/>
              <a:t> </a:t>
            </a:r>
            <a:r>
              <a:rPr lang="fr-FR" dirty="0" err="1"/>
              <a:t>evidence</a:t>
            </a:r>
            <a:endParaRPr lang="fr-FR" dirty="0"/>
          </a:p>
        </p:txBody>
      </p:sp>
      <p:sp>
        <p:nvSpPr>
          <p:cNvPr id="7" name="Espace réservé du numéro de diapositive 6"/>
          <p:cNvSpPr>
            <a:spLocks noGrp="1"/>
          </p:cNvSpPr>
          <p:nvPr>
            <p:ph type="sldNum" sz="quarter" idx="12"/>
          </p:nvPr>
        </p:nvSpPr>
        <p:spPr/>
        <p:txBody>
          <a:bodyPr/>
          <a:lstStyle/>
          <a:p>
            <a:fld id="{43B5D603-0D65-E745-B96E-A15BED22DBB9}" type="slidenum">
              <a:rPr lang="fr-FR" smtClean="0">
                <a:latin typeface="Calibri" panose="020F0502020204030204" pitchFamily="34" charset="0"/>
                <a:cs typeface="Calibri" panose="020F0502020204030204" pitchFamily="34" charset="0"/>
              </a:rPr>
              <a:pPr/>
              <a:t>8</a:t>
            </a:fld>
            <a:endParaRPr lang="fr-FR" dirty="0">
              <a:latin typeface="Calibri" panose="020F0502020204030204" pitchFamily="34" charset="0"/>
              <a:cs typeface="Calibri" panose="020F0502020204030204" pitchFamily="34" charset="0"/>
            </a:endParaRPr>
          </a:p>
        </p:txBody>
      </p:sp>
      <p:pic>
        <p:nvPicPr>
          <p:cNvPr id="4" name="Image 3">
            <a:extLst>
              <a:ext uri="{FF2B5EF4-FFF2-40B4-BE49-F238E27FC236}">
                <a16:creationId xmlns:a16="http://schemas.microsoft.com/office/drawing/2014/main" id="{E0E71023-C8BD-BC40-B8C8-7C4B6E194084}"/>
              </a:ext>
            </a:extLst>
          </p:cNvPr>
          <p:cNvPicPr>
            <a:picLocks noChangeAspect="1"/>
          </p:cNvPicPr>
          <p:nvPr/>
        </p:nvPicPr>
        <p:blipFill>
          <a:blip r:embed="rId3"/>
          <a:stretch>
            <a:fillRect/>
          </a:stretch>
        </p:blipFill>
        <p:spPr>
          <a:xfrm>
            <a:off x="2268899" y="1616908"/>
            <a:ext cx="4751477" cy="3717999"/>
          </a:xfrm>
          <a:prstGeom prst="rect">
            <a:avLst/>
          </a:prstGeom>
        </p:spPr>
      </p:pic>
    </p:spTree>
    <p:extLst>
      <p:ext uri="{BB962C8B-B14F-4D97-AF65-F5344CB8AC3E}">
        <p14:creationId xmlns:p14="http://schemas.microsoft.com/office/powerpoint/2010/main" val="3227768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Contradictatory</a:t>
            </a:r>
            <a:r>
              <a:rPr lang="fr-FR" dirty="0"/>
              <a:t> </a:t>
            </a:r>
            <a:r>
              <a:rPr lang="fr-FR" dirty="0" err="1"/>
              <a:t>evidence</a:t>
            </a:r>
            <a:endParaRPr lang="fr-FR" dirty="0"/>
          </a:p>
        </p:txBody>
      </p:sp>
      <p:sp>
        <p:nvSpPr>
          <p:cNvPr id="7" name="Espace réservé du numéro de diapositive 6"/>
          <p:cNvSpPr>
            <a:spLocks noGrp="1"/>
          </p:cNvSpPr>
          <p:nvPr>
            <p:ph type="sldNum" sz="quarter" idx="12"/>
          </p:nvPr>
        </p:nvSpPr>
        <p:spPr/>
        <p:txBody>
          <a:bodyPr/>
          <a:lstStyle/>
          <a:p>
            <a:fld id="{43B5D603-0D65-E745-B96E-A15BED22DBB9}" type="slidenum">
              <a:rPr lang="fr-FR" smtClean="0">
                <a:latin typeface="Calibri" panose="020F0502020204030204" pitchFamily="34" charset="0"/>
                <a:cs typeface="Calibri" panose="020F0502020204030204" pitchFamily="34" charset="0"/>
              </a:rPr>
              <a:pPr/>
              <a:t>9</a:t>
            </a:fld>
            <a:endParaRPr lang="fr-FR" dirty="0">
              <a:latin typeface="Calibri" panose="020F0502020204030204" pitchFamily="34" charset="0"/>
              <a:cs typeface="Calibri" panose="020F0502020204030204" pitchFamily="34" charset="0"/>
            </a:endParaRPr>
          </a:p>
        </p:txBody>
      </p:sp>
      <p:pic>
        <p:nvPicPr>
          <p:cNvPr id="5" name="Image 4">
            <a:extLst>
              <a:ext uri="{FF2B5EF4-FFF2-40B4-BE49-F238E27FC236}">
                <a16:creationId xmlns:a16="http://schemas.microsoft.com/office/drawing/2014/main" id="{16502809-83C4-8C49-87F4-3821EE63D07C}"/>
              </a:ext>
            </a:extLst>
          </p:cNvPr>
          <p:cNvPicPr>
            <a:picLocks noChangeAspect="1"/>
          </p:cNvPicPr>
          <p:nvPr/>
        </p:nvPicPr>
        <p:blipFill rotWithShape="1">
          <a:blip r:embed="rId3"/>
          <a:srcRect b="16428"/>
          <a:stretch/>
        </p:blipFill>
        <p:spPr>
          <a:xfrm>
            <a:off x="-441925" y="1230086"/>
            <a:ext cx="5705232" cy="2383972"/>
          </a:xfrm>
          <a:prstGeom prst="rect">
            <a:avLst/>
          </a:prstGeom>
        </p:spPr>
      </p:pic>
      <p:pic>
        <p:nvPicPr>
          <p:cNvPr id="8" name="Image 7">
            <a:extLst>
              <a:ext uri="{FF2B5EF4-FFF2-40B4-BE49-F238E27FC236}">
                <a16:creationId xmlns:a16="http://schemas.microsoft.com/office/drawing/2014/main" id="{A1768CBA-648C-5249-BBBB-03C6A1889BEE}"/>
              </a:ext>
            </a:extLst>
          </p:cNvPr>
          <p:cNvPicPr>
            <a:picLocks noChangeAspect="1"/>
          </p:cNvPicPr>
          <p:nvPr/>
        </p:nvPicPr>
        <p:blipFill rotWithShape="1">
          <a:blip r:embed="rId4"/>
          <a:srcRect l="10687"/>
          <a:stretch/>
        </p:blipFill>
        <p:spPr>
          <a:xfrm>
            <a:off x="4125686" y="3713777"/>
            <a:ext cx="4832350" cy="2937394"/>
          </a:xfrm>
          <a:prstGeom prst="rect">
            <a:avLst/>
          </a:prstGeom>
        </p:spPr>
      </p:pic>
      <p:pic>
        <p:nvPicPr>
          <p:cNvPr id="12" name="Image 11">
            <a:extLst>
              <a:ext uri="{FF2B5EF4-FFF2-40B4-BE49-F238E27FC236}">
                <a16:creationId xmlns:a16="http://schemas.microsoft.com/office/drawing/2014/main" id="{5C7241E5-578E-674E-956C-3D1D93984391}"/>
              </a:ext>
            </a:extLst>
          </p:cNvPr>
          <p:cNvPicPr>
            <a:picLocks noChangeAspect="1"/>
          </p:cNvPicPr>
          <p:nvPr/>
        </p:nvPicPr>
        <p:blipFill>
          <a:blip r:embed="rId5"/>
          <a:stretch>
            <a:fillRect/>
          </a:stretch>
        </p:blipFill>
        <p:spPr>
          <a:xfrm>
            <a:off x="6691715" y="1463040"/>
            <a:ext cx="2104312" cy="1563203"/>
          </a:xfrm>
          <a:prstGeom prst="rect">
            <a:avLst/>
          </a:prstGeom>
        </p:spPr>
      </p:pic>
    </p:spTree>
    <p:extLst>
      <p:ext uri="{BB962C8B-B14F-4D97-AF65-F5344CB8AC3E}">
        <p14:creationId xmlns:p14="http://schemas.microsoft.com/office/powerpoint/2010/main" val="818621352"/>
      </p:ext>
    </p:extLst>
  </p:cSld>
  <p:clrMapOvr>
    <a:masterClrMapping/>
  </p:clrMapOvr>
</p:sld>
</file>

<file path=ppt/theme/theme1.xml><?xml version="1.0" encoding="utf-8"?>
<a:theme xmlns:a="http://schemas.openxmlformats.org/drawingml/2006/main" name="FRB_Base">
  <a:themeElements>
    <a:clrScheme name="Personnalisé 1">
      <a:dk1>
        <a:srgbClr val="3F3F3F"/>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ersonnalisé 1">
      <a:majorFont>
        <a:latin typeface="Glober Bold"/>
        <a:ea typeface=""/>
        <a:cs typeface=""/>
      </a:majorFont>
      <a:minorFont>
        <a:latin typeface="Glober Regular"/>
        <a:ea typeface=""/>
        <a:cs typeface=""/>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11C356A031E7B49856B6533DAE966A3" ma:contentTypeVersion="13" ma:contentTypeDescription="Crée un document." ma:contentTypeScope="" ma:versionID="208b9652e91a153c7b86062231d33ffd">
  <xsd:schema xmlns:xsd="http://www.w3.org/2001/XMLSchema" xmlns:xs="http://www.w3.org/2001/XMLSchema" xmlns:p="http://schemas.microsoft.com/office/2006/metadata/properties" xmlns:ns2="d00851a3-98d5-4895-85b0-064e2216f632" xmlns:ns3="e8aa3a5b-f132-49e0-8c16-b529a19cb925" targetNamespace="http://schemas.microsoft.com/office/2006/metadata/properties" ma:root="true" ma:fieldsID="c8ff6672139d574f58c23195182823b0" ns2:_="" ns3:_="">
    <xsd:import namespace="d00851a3-98d5-4895-85b0-064e2216f632"/>
    <xsd:import namespace="e8aa3a5b-f132-49e0-8c16-b529a19cb925"/>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Location" minOccurs="0"/>
                <xsd:element ref="ns2:Date_x0020_de_x0020_derni_x00e8_re_x0020_modification" minOccurs="0"/>
                <xsd:element ref="ns3:SharedWithUsers" minOccurs="0"/>
                <xsd:element ref="ns3:SharedWithDetails"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00851a3-98d5-4895-85b0-064e2216f63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3" nillable="true" ma:displayName="MediaServiceLocation" ma:internalName="MediaServiceLocation" ma:readOnly="true">
      <xsd:simpleType>
        <xsd:restriction base="dms:Text"/>
      </xsd:simpleType>
    </xsd:element>
    <xsd:element name="Date_x0020_de_x0020_derni_x00e8_re_x0020_modification" ma:index="14" nillable="true" ma:displayName="Date de dernière modification" ma:format="DateOnly" ma:internalName="Date_x0020_de_x0020_derni_x00e8_re_x0020_modification">
      <xsd:simpleType>
        <xsd:restriction base="dms:DateTime"/>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8aa3a5b-f132-49e0-8c16-b529a19cb925" elementFormDefault="qualified">
    <xsd:import namespace="http://schemas.microsoft.com/office/2006/documentManagement/types"/>
    <xsd:import namespace="http://schemas.microsoft.com/office/infopath/2007/PartnerControls"/>
    <xsd:element name="SharedWithUsers" ma:index="15"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e8aa3a5b-f132-49e0-8c16-b529a19cb925">
      <UserInfo>
        <DisplayName/>
        <AccountId xsi:nil="true"/>
        <AccountType/>
      </UserInfo>
    </SharedWithUsers>
    <Date_x0020_de_x0020_derni_x00e8_re_x0020_modification xmlns="d00851a3-98d5-4895-85b0-064e2216f632"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7A4E31B-FE90-4054-ADAB-94E0EC264A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00851a3-98d5-4895-85b0-064e2216f632"/>
    <ds:schemaRef ds:uri="e8aa3a5b-f132-49e0-8c16-b529a19cb92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D51EACD-79D2-4165-99E5-0AD68927B401}">
  <ds:schemaRefs>
    <ds:schemaRef ds:uri="http://schemas.microsoft.com/office/2006/metadata/properties"/>
    <ds:schemaRef ds:uri="http://schemas.microsoft.com/office/infopath/2007/PartnerControls"/>
    <ds:schemaRef ds:uri="95ce9fd8-ae43-4d33-82b6-1a6240620b81"/>
    <ds:schemaRef ds:uri="e8aa3a5b-f132-49e0-8c16-b529a19cb925"/>
    <ds:schemaRef ds:uri="d00851a3-98d5-4895-85b0-064e2216f632"/>
  </ds:schemaRefs>
</ds:datastoreItem>
</file>

<file path=customXml/itemProps3.xml><?xml version="1.0" encoding="utf-8"?>
<ds:datastoreItem xmlns:ds="http://schemas.openxmlformats.org/officeDocument/2006/customXml" ds:itemID="{94B24DF0-AC19-4465-AF71-835E6E506C9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3778</TotalTime>
  <Words>1105</Words>
  <Application>Microsoft Macintosh PowerPoint</Application>
  <PresentationFormat>Affichage à l'écran (4:3)</PresentationFormat>
  <Paragraphs>283</Paragraphs>
  <Slides>30</Slides>
  <Notes>27</Notes>
  <HiddenSlides>0</HiddenSlides>
  <MMClips>0</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30</vt:i4>
      </vt:variant>
    </vt:vector>
  </HeadingPairs>
  <TitlesOfParts>
    <vt:vector size="40" baseType="lpstr">
      <vt:lpstr>ＭＳ Ｐゴシック</vt:lpstr>
      <vt:lpstr>Glober Regular</vt:lpstr>
      <vt:lpstr>Glober Bold</vt:lpstr>
      <vt:lpstr>Gill Sans</vt:lpstr>
      <vt:lpstr>Calibri</vt:lpstr>
      <vt:lpstr>Arial</vt:lpstr>
      <vt:lpstr>Glober SemiBold</vt:lpstr>
      <vt:lpstr>Gill Sans Light</vt:lpstr>
      <vt:lpstr>Glober SemiBold </vt:lpstr>
      <vt:lpstr>FRB_Base</vt:lpstr>
      <vt:lpstr>Présentation PowerPoint</vt:lpstr>
      <vt:lpstr>Seeing the forest for the trees</vt:lpstr>
      <vt:lpstr>Focus…</vt:lpstr>
      <vt:lpstr>Step back!</vt:lpstr>
      <vt:lpstr>Présentation PowerPoint</vt:lpstr>
      <vt:lpstr>Misinformation</vt:lpstr>
      <vt:lpstr>Misinformation</vt:lpstr>
      <vt:lpstr>Contradictatory evidence</vt:lpstr>
      <vt:lpstr>Contradictatory evidence</vt:lpstr>
      <vt:lpstr>Contradictatory evidence</vt:lpstr>
      <vt:lpstr>A plethora of scientific articles</vt:lpstr>
      <vt:lpstr>A plethora of scientific articles</vt:lpstr>
      <vt:lpstr>A real need for reliable evidence</vt:lpstr>
      <vt:lpstr>Levels of evidence pyramid</vt:lpstr>
      <vt:lpstr>Example of meta-analyses in Ecology</vt:lpstr>
      <vt:lpstr>Example of meta-analyses in Ecology</vt:lpstr>
      <vt:lpstr>Example of meta-analyses in Ecology</vt:lpstr>
      <vt:lpstr>Example of meta-analyses in Ecology</vt:lpstr>
      <vt:lpstr>A review is ….?</vt:lpstr>
      <vt:lpstr>What are the differences?</vt:lpstr>
      <vt:lpstr>What are the differences?</vt:lpstr>
      <vt:lpstr>Strengths of evidence maps</vt:lpstr>
      <vt:lpstr>Weakness of evidence maps</vt:lpstr>
      <vt:lpstr>What are the differences?</vt:lpstr>
      <vt:lpstr>Strengths of meta-analyses </vt:lpstr>
      <vt:lpstr>Weakness of meta-analyses </vt:lpstr>
      <vt:lpstr>Research synthesis are trendy…</vt:lpstr>
      <vt:lpstr>New trends in systematic reviews</vt:lpstr>
      <vt:lpstr>An increrase in the number .. But what about the quality?</vt:lpstr>
      <vt:lpstr>The different steps to perform a systematic review</vt:lpstr>
    </vt:vector>
  </TitlesOfParts>
  <Company>FRB</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Laurine Moreau</dc:creator>
  <cp:lastModifiedBy>Microsoft Office User</cp:lastModifiedBy>
  <cp:revision>234</cp:revision>
  <dcterms:created xsi:type="dcterms:W3CDTF">2015-06-30T12:02:16Z</dcterms:created>
  <dcterms:modified xsi:type="dcterms:W3CDTF">2022-08-19T17:29:49Z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0x010100711C356A031E7B49856B6533DAE966A3</vt:lpwstr>
  </property>
  <property fmtid="{D5CDD505-2E9C-101B-9397-08002B2CF9AE}" pid="3" name="xd_Signature">
    <vt:bool>false</vt:bool>
  </property>
  <property fmtid="{D5CDD505-2E9C-101B-9397-08002B2CF9AE}" pid="4" name="xd_ProgID">
    <vt:lpwstr/>
  </property>
  <property fmtid="{D5CDD505-2E9C-101B-9397-08002B2CF9AE}" pid="5" name="_SourceUrl">
    <vt:lpwstr/>
  </property>
  <property fmtid="{D5CDD505-2E9C-101B-9397-08002B2CF9AE}" pid="6" name="_SharedFileIndex">
    <vt:lpwstr/>
  </property>
  <property fmtid="{D5CDD505-2E9C-101B-9397-08002B2CF9AE}" pid="7" name="ComplianceAssetId">
    <vt:lpwstr/>
  </property>
  <property fmtid="{D5CDD505-2E9C-101B-9397-08002B2CF9AE}" pid="8" name="TemplateUrl">
    <vt:lpwstr/>
  </property>
</Properties>
</file>